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394" r:id="rId3"/>
    <p:sldId id="425" r:id="rId4"/>
    <p:sldId id="431" r:id="rId5"/>
    <p:sldId id="442" r:id="rId6"/>
    <p:sldId id="448" r:id="rId7"/>
    <p:sldId id="449" r:id="rId8"/>
    <p:sldId id="426" r:id="rId9"/>
    <p:sldId id="424" r:id="rId10"/>
    <p:sldId id="450" r:id="rId11"/>
    <p:sldId id="435" r:id="rId12"/>
    <p:sldId id="452" r:id="rId13"/>
    <p:sldId id="432" r:id="rId14"/>
    <p:sldId id="436" r:id="rId15"/>
    <p:sldId id="440" r:id="rId16"/>
    <p:sldId id="451" r:id="rId17"/>
    <p:sldId id="444" r:id="rId18"/>
    <p:sldId id="445" r:id="rId19"/>
    <p:sldId id="447" r:id="rId20"/>
    <p:sldId id="438" r:id="rId21"/>
    <p:sldId id="453" r:id="rId22"/>
    <p:sldId id="439" r:id="rId23"/>
    <p:sldId id="433" r:id="rId24"/>
    <p:sldId id="446" r:id="rId25"/>
    <p:sldId id="434" r:id="rId26"/>
    <p:sldId id="398" r:id="rId27"/>
    <p:sldId id="423" r:id="rId28"/>
    <p:sldId id="441" r:id="rId29"/>
    <p:sldId id="33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8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CE788-8CB4-AB4A-A887-DA87C01CC066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C16F71D-C93F-504D-8984-27011D57F44C}">
      <dgm:prSet phldrT="[文本]" custT="1"/>
      <dgm:spPr/>
      <dgm:t>
        <a:bodyPr/>
        <a:lstStyle/>
        <a:p>
          <a:r>
            <a:rPr lang="en-US" altLang="zh-CN" sz="1600" dirty="0" smtClean="0"/>
            <a:t>Apply heuristic transformations</a:t>
          </a:r>
          <a:endParaRPr lang="zh-CN" altLang="en-US" sz="1600" dirty="0"/>
        </a:p>
      </dgm:t>
    </dgm:pt>
    <dgm:pt modelId="{610351BE-1A5B-CF42-AEE6-75189961F539}" type="sibTrans" cxnId="{F27CB263-D650-5645-AC6D-56CCEDB703F4}">
      <dgm:prSet/>
      <dgm:spPr/>
      <dgm:t>
        <a:bodyPr/>
        <a:lstStyle/>
        <a:p>
          <a:endParaRPr lang="zh-CN" altLang="en-US"/>
        </a:p>
      </dgm:t>
    </dgm:pt>
    <dgm:pt modelId="{39E27BB2-0C7A-534D-8099-9E37A750D062}" type="parTrans" cxnId="{F27CB263-D650-5645-AC6D-56CCEDB703F4}">
      <dgm:prSet/>
      <dgm:spPr/>
      <dgm:t>
        <a:bodyPr/>
        <a:lstStyle/>
        <a:p>
          <a:endParaRPr lang="zh-CN" altLang="en-US"/>
        </a:p>
      </dgm:t>
    </dgm:pt>
    <dgm:pt modelId="{7D4C04E4-9E8E-0B47-AF4B-93042796E80D}">
      <dgm:prSet phldrT="[文本]" custT="1"/>
      <dgm:spPr/>
      <dgm:t>
        <a:bodyPr/>
        <a:lstStyle/>
        <a:p>
          <a:r>
            <a:rPr lang="en-US" altLang="zh-CN" sz="1600" dirty="0" smtClean="0"/>
            <a:t>Find  problems</a:t>
          </a:r>
          <a:endParaRPr lang="zh-CN" altLang="en-US" sz="1600" dirty="0"/>
        </a:p>
      </dgm:t>
    </dgm:pt>
    <dgm:pt modelId="{F4FD7E35-6E9E-9B43-8E48-E8991E1596C4}" type="sibTrans" cxnId="{72C3C4D5-9C91-2244-97DB-ED3828F932A9}">
      <dgm:prSet/>
      <dgm:spPr/>
      <dgm:t>
        <a:bodyPr/>
        <a:lstStyle/>
        <a:p>
          <a:endParaRPr lang="zh-CN" altLang="en-US"/>
        </a:p>
      </dgm:t>
    </dgm:pt>
    <dgm:pt modelId="{793A5661-7695-C744-A685-F7DCEE6C104E}" type="parTrans" cxnId="{72C3C4D5-9C91-2244-97DB-ED3828F932A9}">
      <dgm:prSet/>
      <dgm:spPr/>
      <dgm:t>
        <a:bodyPr/>
        <a:lstStyle/>
        <a:p>
          <a:endParaRPr lang="zh-CN" altLang="en-US"/>
        </a:p>
      </dgm:t>
    </dgm:pt>
    <dgm:pt modelId="{F95F531E-A5D8-2E4D-8CAC-1EB4BC594234}">
      <dgm:prSet phldrT="[文本]" custT="1"/>
      <dgm:spPr/>
      <dgm:t>
        <a:bodyPr/>
        <a:lstStyle/>
        <a:p>
          <a:r>
            <a:rPr lang="en-US" altLang="zh-CN" sz="1600" dirty="0" smtClean="0"/>
            <a:t>Done</a:t>
          </a:r>
          <a:endParaRPr lang="zh-CN" altLang="en-US" sz="1600" dirty="0"/>
        </a:p>
      </dgm:t>
    </dgm:pt>
    <dgm:pt modelId="{2AD83A8B-DC82-384A-B114-FDF118A2F108}" type="sibTrans" cxnId="{7B2B00CB-D3ED-7741-A72B-1978242A6648}">
      <dgm:prSet/>
      <dgm:spPr/>
      <dgm:t>
        <a:bodyPr/>
        <a:lstStyle/>
        <a:p>
          <a:endParaRPr lang="zh-CN" altLang="en-US"/>
        </a:p>
      </dgm:t>
    </dgm:pt>
    <dgm:pt modelId="{6805F408-642E-F244-9319-50662A433EF7}" type="parTrans" cxnId="{7B2B00CB-D3ED-7741-A72B-1978242A6648}">
      <dgm:prSet/>
      <dgm:spPr/>
      <dgm:t>
        <a:bodyPr/>
        <a:lstStyle/>
        <a:p>
          <a:endParaRPr lang="zh-CN" altLang="en-US"/>
        </a:p>
      </dgm:t>
    </dgm:pt>
    <dgm:pt modelId="{21DC1A37-1E52-904B-BA7E-A4B1F0F5718E}">
      <dgm:prSet phldrT="[文本]" custT="1"/>
      <dgm:spPr/>
      <dgm:t>
        <a:bodyPr/>
        <a:lstStyle/>
        <a:p>
          <a:r>
            <a:rPr lang="en-US" altLang="zh-CN" sz="1600" dirty="0" smtClean="0"/>
            <a:t>Look in table</a:t>
          </a:r>
          <a:endParaRPr lang="zh-CN" altLang="en-US" sz="1600" dirty="0"/>
        </a:p>
      </dgm:t>
    </dgm:pt>
    <dgm:pt modelId="{D8C6811C-1720-8C4C-A5D4-277EFC6CB65E}" type="sibTrans" cxnId="{41B419B2-B3EA-424D-9716-4811752156D4}">
      <dgm:prSet/>
      <dgm:spPr/>
      <dgm:t>
        <a:bodyPr/>
        <a:lstStyle/>
        <a:p>
          <a:endParaRPr lang="zh-CN" altLang="en-US"/>
        </a:p>
      </dgm:t>
    </dgm:pt>
    <dgm:pt modelId="{F87D500A-1842-1940-8BA8-6306A93A56BA}" type="parTrans" cxnId="{41B419B2-B3EA-424D-9716-4811752156D4}">
      <dgm:prSet/>
      <dgm:spPr/>
      <dgm:t>
        <a:bodyPr/>
        <a:lstStyle/>
        <a:p>
          <a:endParaRPr lang="zh-CN" altLang="en-US"/>
        </a:p>
      </dgm:t>
    </dgm:pt>
    <dgm:pt modelId="{4A766904-8C23-EA4F-8C33-C0DC1077C377}">
      <dgm:prSet phldrT="[文本]" custT="1"/>
      <dgm:spPr/>
      <dgm:t>
        <a:bodyPr/>
        <a:lstStyle/>
        <a:p>
          <a:r>
            <a:rPr lang="en-US" altLang="zh-CN" sz="1600" dirty="0" smtClean="0"/>
            <a:t>Apply all safe transformations</a:t>
          </a:r>
          <a:endParaRPr lang="zh-CN" altLang="en-US" sz="1600" dirty="0"/>
        </a:p>
      </dgm:t>
    </dgm:pt>
    <dgm:pt modelId="{83DBCDA4-86C4-2840-8960-F1863B8DF287}" type="sibTrans" cxnId="{5D7AFA85-44CE-F34C-AD84-D29B9B9548E5}">
      <dgm:prSet/>
      <dgm:spPr/>
      <dgm:t>
        <a:bodyPr/>
        <a:lstStyle/>
        <a:p>
          <a:endParaRPr lang="zh-CN" altLang="en-US"/>
        </a:p>
      </dgm:t>
    </dgm:pt>
    <dgm:pt modelId="{1D02ECAA-0942-EB4A-AAAD-8F9F09BC7EDB}" type="parTrans" cxnId="{5D7AFA85-44CE-F34C-AD84-D29B9B9548E5}">
      <dgm:prSet/>
      <dgm:spPr/>
      <dgm:t>
        <a:bodyPr/>
        <a:lstStyle/>
        <a:p>
          <a:endParaRPr lang="zh-CN" altLang="en-US"/>
        </a:p>
      </dgm:t>
    </dgm:pt>
    <dgm:pt modelId="{08135F6E-32D6-9842-BD18-3530E0B3D0FB}" type="pres">
      <dgm:prSet presAssocID="{7FFCE788-8CB4-AB4A-A887-DA87C01CC0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B1D289D-F95C-5040-A79F-C12531987FCD}" type="pres">
      <dgm:prSet presAssocID="{4A766904-8C23-EA4F-8C33-C0DC1077C377}" presName="node" presStyleLbl="node1" presStyleIdx="0" presStyleCnt="5" custScaleX="1127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2D88D54-8578-8041-B080-E075E23B7659}" type="pres">
      <dgm:prSet presAssocID="{4A766904-8C23-EA4F-8C33-C0DC1077C377}" presName="spNode" presStyleCnt="0"/>
      <dgm:spPr/>
    </dgm:pt>
    <dgm:pt modelId="{C65E8135-DAEE-274C-BC36-74F8CD8C9BA0}" type="pres">
      <dgm:prSet presAssocID="{83DBCDA4-86C4-2840-8960-F1863B8DF287}" presName="sibTrans" presStyleLbl="sibTrans1D1" presStyleIdx="0" presStyleCnt="5"/>
      <dgm:spPr/>
      <dgm:t>
        <a:bodyPr/>
        <a:lstStyle/>
        <a:p>
          <a:endParaRPr lang="zh-CN" altLang="en-US"/>
        </a:p>
      </dgm:t>
    </dgm:pt>
    <dgm:pt modelId="{7B30E251-043D-8C45-8AA3-7E0633A9D1B8}" type="pres">
      <dgm:prSet presAssocID="{21DC1A37-1E52-904B-BA7E-A4B1F0F5718E}" presName="node" presStyleLbl="node1" presStyleIdx="1" presStyleCnt="5" custScaleX="1127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52BFB3B-32A8-0046-91D8-74ADCBC1DEEC}" type="pres">
      <dgm:prSet presAssocID="{21DC1A37-1E52-904B-BA7E-A4B1F0F5718E}" presName="spNode" presStyleCnt="0"/>
      <dgm:spPr/>
    </dgm:pt>
    <dgm:pt modelId="{4A9DFE9F-2A8F-AA44-ACBC-1388BA65C6C1}" type="pres">
      <dgm:prSet presAssocID="{D8C6811C-1720-8C4C-A5D4-277EFC6CB65E}" presName="sibTrans" presStyleLbl="sibTrans1D1" presStyleIdx="1" presStyleCnt="5"/>
      <dgm:spPr/>
      <dgm:t>
        <a:bodyPr/>
        <a:lstStyle/>
        <a:p>
          <a:endParaRPr lang="zh-CN" altLang="en-US"/>
        </a:p>
      </dgm:t>
    </dgm:pt>
    <dgm:pt modelId="{05642885-BB39-BE40-B79B-EF6EE992CE9B}" type="pres">
      <dgm:prSet presAssocID="{F95F531E-A5D8-2E4D-8CAC-1EB4BC594234}" presName="node" presStyleLbl="node1" presStyleIdx="2" presStyleCnt="5" custScaleX="1127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CEEED0-5CD6-614F-A4A3-C00D3FB26CB1}" type="pres">
      <dgm:prSet presAssocID="{F95F531E-A5D8-2E4D-8CAC-1EB4BC594234}" presName="spNode" presStyleCnt="0"/>
      <dgm:spPr/>
    </dgm:pt>
    <dgm:pt modelId="{8F38DE94-6C0A-8B43-BBD1-EAAE52BBFED3}" type="pres">
      <dgm:prSet presAssocID="{2AD83A8B-DC82-384A-B114-FDF118A2F108}" presName="sibTrans" presStyleLbl="sibTrans1D1" presStyleIdx="2" presStyleCnt="5"/>
      <dgm:spPr/>
      <dgm:t>
        <a:bodyPr/>
        <a:lstStyle/>
        <a:p>
          <a:endParaRPr lang="zh-CN" altLang="en-US"/>
        </a:p>
      </dgm:t>
    </dgm:pt>
    <dgm:pt modelId="{A609F821-4D14-A446-BB2E-78253AD4AAFD}" type="pres">
      <dgm:prSet presAssocID="{7D4C04E4-9E8E-0B47-AF4B-93042796E80D}" presName="node" presStyleLbl="node1" presStyleIdx="3" presStyleCnt="5" custScaleX="1127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4E426A-DD2D-EC4B-B930-E1FA06A040E4}" type="pres">
      <dgm:prSet presAssocID="{7D4C04E4-9E8E-0B47-AF4B-93042796E80D}" presName="spNode" presStyleCnt="0"/>
      <dgm:spPr/>
    </dgm:pt>
    <dgm:pt modelId="{954E6DEF-6F75-8B46-9B6E-D79A7EEBD7CE}" type="pres">
      <dgm:prSet presAssocID="{F4FD7E35-6E9E-9B43-8E48-E8991E1596C4}" presName="sibTrans" presStyleLbl="sibTrans1D1" presStyleIdx="3" presStyleCnt="5"/>
      <dgm:spPr/>
      <dgm:t>
        <a:bodyPr/>
        <a:lstStyle/>
        <a:p>
          <a:endParaRPr lang="zh-CN" altLang="en-US"/>
        </a:p>
      </dgm:t>
    </dgm:pt>
    <dgm:pt modelId="{BDD81EA2-0A6A-104D-A957-6301BEEBF97B}" type="pres">
      <dgm:prSet presAssocID="{7C16F71D-C93F-504D-8984-27011D57F44C}" presName="node" presStyleLbl="node1" presStyleIdx="4" presStyleCnt="5" custScaleX="1127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C1BC609-B3AD-1F47-91CD-5381BB5A3738}" type="pres">
      <dgm:prSet presAssocID="{7C16F71D-C93F-504D-8984-27011D57F44C}" presName="spNode" presStyleCnt="0"/>
      <dgm:spPr/>
    </dgm:pt>
    <dgm:pt modelId="{76BD0C58-03DC-4346-97B8-02CD8723BF10}" type="pres">
      <dgm:prSet presAssocID="{610351BE-1A5B-CF42-AEE6-75189961F539}" presName="sibTrans" presStyleLbl="sibTrans1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90C28FE9-CD8E-0346-B2FB-9FF65585BB37}" type="presOf" srcId="{F95F531E-A5D8-2E4D-8CAC-1EB4BC594234}" destId="{05642885-BB39-BE40-B79B-EF6EE992CE9B}" srcOrd="0" destOrd="0" presId="urn:microsoft.com/office/officeart/2005/8/layout/cycle5"/>
    <dgm:cxn modelId="{EB9C7DE4-8752-E54F-8C17-9395F53B9E06}" type="presOf" srcId="{4A766904-8C23-EA4F-8C33-C0DC1077C377}" destId="{DB1D289D-F95C-5040-A79F-C12531987FCD}" srcOrd="0" destOrd="0" presId="urn:microsoft.com/office/officeart/2005/8/layout/cycle5"/>
    <dgm:cxn modelId="{4825DE21-74F8-6548-B368-AF9E92D8F76D}" type="presOf" srcId="{F4FD7E35-6E9E-9B43-8E48-E8991E1596C4}" destId="{954E6DEF-6F75-8B46-9B6E-D79A7EEBD7CE}" srcOrd="0" destOrd="0" presId="urn:microsoft.com/office/officeart/2005/8/layout/cycle5"/>
    <dgm:cxn modelId="{D900A4C1-6174-564A-A1E7-E7E2A86950E4}" type="presOf" srcId="{7C16F71D-C93F-504D-8984-27011D57F44C}" destId="{BDD81EA2-0A6A-104D-A957-6301BEEBF97B}" srcOrd="0" destOrd="0" presId="urn:microsoft.com/office/officeart/2005/8/layout/cycle5"/>
    <dgm:cxn modelId="{5D7AFA85-44CE-F34C-AD84-D29B9B9548E5}" srcId="{7FFCE788-8CB4-AB4A-A887-DA87C01CC066}" destId="{4A766904-8C23-EA4F-8C33-C0DC1077C377}" srcOrd="0" destOrd="0" parTransId="{1D02ECAA-0942-EB4A-AAAD-8F9F09BC7EDB}" sibTransId="{83DBCDA4-86C4-2840-8960-F1863B8DF287}"/>
    <dgm:cxn modelId="{F27CB263-D650-5645-AC6D-56CCEDB703F4}" srcId="{7FFCE788-8CB4-AB4A-A887-DA87C01CC066}" destId="{7C16F71D-C93F-504D-8984-27011D57F44C}" srcOrd="4" destOrd="0" parTransId="{39E27BB2-0C7A-534D-8099-9E37A750D062}" sibTransId="{610351BE-1A5B-CF42-AEE6-75189961F539}"/>
    <dgm:cxn modelId="{A61172B3-8DBD-6440-A5B7-A0A1E0390024}" type="presOf" srcId="{2AD83A8B-DC82-384A-B114-FDF118A2F108}" destId="{8F38DE94-6C0A-8B43-BBD1-EAAE52BBFED3}" srcOrd="0" destOrd="0" presId="urn:microsoft.com/office/officeart/2005/8/layout/cycle5"/>
    <dgm:cxn modelId="{41B419B2-B3EA-424D-9716-4811752156D4}" srcId="{7FFCE788-8CB4-AB4A-A887-DA87C01CC066}" destId="{21DC1A37-1E52-904B-BA7E-A4B1F0F5718E}" srcOrd="1" destOrd="0" parTransId="{F87D500A-1842-1940-8BA8-6306A93A56BA}" sibTransId="{D8C6811C-1720-8C4C-A5D4-277EFC6CB65E}"/>
    <dgm:cxn modelId="{CA2CA57A-B9E9-E043-8E20-A8873AD63DF0}" type="presOf" srcId="{21DC1A37-1E52-904B-BA7E-A4B1F0F5718E}" destId="{7B30E251-043D-8C45-8AA3-7E0633A9D1B8}" srcOrd="0" destOrd="0" presId="urn:microsoft.com/office/officeart/2005/8/layout/cycle5"/>
    <dgm:cxn modelId="{72C3C4D5-9C91-2244-97DB-ED3828F932A9}" srcId="{7FFCE788-8CB4-AB4A-A887-DA87C01CC066}" destId="{7D4C04E4-9E8E-0B47-AF4B-93042796E80D}" srcOrd="3" destOrd="0" parTransId="{793A5661-7695-C744-A685-F7DCEE6C104E}" sibTransId="{F4FD7E35-6E9E-9B43-8E48-E8991E1596C4}"/>
    <dgm:cxn modelId="{CE4B4233-9013-8D43-A863-E9D8FB4300EE}" type="presOf" srcId="{610351BE-1A5B-CF42-AEE6-75189961F539}" destId="{76BD0C58-03DC-4346-97B8-02CD8723BF10}" srcOrd="0" destOrd="0" presId="urn:microsoft.com/office/officeart/2005/8/layout/cycle5"/>
    <dgm:cxn modelId="{596D252A-D107-2D4F-BB72-C53A9CBF597E}" type="presOf" srcId="{83DBCDA4-86C4-2840-8960-F1863B8DF287}" destId="{C65E8135-DAEE-274C-BC36-74F8CD8C9BA0}" srcOrd="0" destOrd="0" presId="urn:microsoft.com/office/officeart/2005/8/layout/cycle5"/>
    <dgm:cxn modelId="{7B2B00CB-D3ED-7741-A72B-1978242A6648}" srcId="{7FFCE788-8CB4-AB4A-A887-DA87C01CC066}" destId="{F95F531E-A5D8-2E4D-8CAC-1EB4BC594234}" srcOrd="2" destOrd="0" parTransId="{6805F408-642E-F244-9319-50662A433EF7}" sibTransId="{2AD83A8B-DC82-384A-B114-FDF118A2F108}"/>
    <dgm:cxn modelId="{551BF748-6F11-A443-8452-9B535A5711C1}" type="presOf" srcId="{7FFCE788-8CB4-AB4A-A887-DA87C01CC066}" destId="{08135F6E-32D6-9842-BD18-3530E0B3D0FB}" srcOrd="0" destOrd="0" presId="urn:microsoft.com/office/officeart/2005/8/layout/cycle5"/>
    <dgm:cxn modelId="{6EA43AA7-B7B6-8E4F-99C0-8163D73F71CE}" type="presOf" srcId="{D8C6811C-1720-8C4C-A5D4-277EFC6CB65E}" destId="{4A9DFE9F-2A8F-AA44-ACBC-1388BA65C6C1}" srcOrd="0" destOrd="0" presId="urn:microsoft.com/office/officeart/2005/8/layout/cycle5"/>
    <dgm:cxn modelId="{0C563E5A-F83B-0D4B-8EB2-F2120068605D}" type="presOf" srcId="{7D4C04E4-9E8E-0B47-AF4B-93042796E80D}" destId="{A609F821-4D14-A446-BB2E-78253AD4AAFD}" srcOrd="0" destOrd="0" presId="urn:microsoft.com/office/officeart/2005/8/layout/cycle5"/>
    <dgm:cxn modelId="{6A2E438E-A065-EB41-99B7-984BA887E2EC}" type="presParOf" srcId="{08135F6E-32D6-9842-BD18-3530E0B3D0FB}" destId="{DB1D289D-F95C-5040-A79F-C12531987FCD}" srcOrd="0" destOrd="0" presId="urn:microsoft.com/office/officeart/2005/8/layout/cycle5"/>
    <dgm:cxn modelId="{2D996A75-5E5B-F24A-AEC9-2886AB357A2C}" type="presParOf" srcId="{08135F6E-32D6-9842-BD18-3530E0B3D0FB}" destId="{D2D88D54-8578-8041-B080-E075E23B7659}" srcOrd="1" destOrd="0" presId="urn:microsoft.com/office/officeart/2005/8/layout/cycle5"/>
    <dgm:cxn modelId="{CADCA614-CBD4-3F4F-9059-DCC47D875E04}" type="presParOf" srcId="{08135F6E-32D6-9842-BD18-3530E0B3D0FB}" destId="{C65E8135-DAEE-274C-BC36-74F8CD8C9BA0}" srcOrd="2" destOrd="0" presId="urn:microsoft.com/office/officeart/2005/8/layout/cycle5"/>
    <dgm:cxn modelId="{BF3350E5-BD8B-D449-83AB-A3A0046799B2}" type="presParOf" srcId="{08135F6E-32D6-9842-BD18-3530E0B3D0FB}" destId="{7B30E251-043D-8C45-8AA3-7E0633A9D1B8}" srcOrd="3" destOrd="0" presId="urn:microsoft.com/office/officeart/2005/8/layout/cycle5"/>
    <dgm:cxn modelId="{FD79ADD9-C20F-FC43-BC64-0A70F12D9BA6}" type="presParOf" srcId="{08135F6E-32D6-9842-BD18-3530E0B3D0FB}" destId="{652BFB3B-32A8-0046-91D8-74ADCBC1DEEC}" srcOrd="4" destOrd="0" presId="urn:microsoft.com/office/officeart/2005/8/layout/cycle5"/>
    <dgm:cxn modelId="{B19C83CC-59E8-AA47-BECF-8D4EC983941D}" type="presParOf" srcId="{08135F6E-32D6-9842-BD18-3530E0B3D0FB}" destId="{4A9DFE9F-2A8F-AA44-ACBC-1388BA65C6C1}" srcOrd="5" destOrd="0" presId="urn:microsoft.com/office/officeart/2005/8/layout/cycle5"/>
    <dgm:cxn modelId="{13F18C35-5CDD-AA48-A85F-3493E5435CA9}" type="presParOf" srcId="{08135F6E-32D6-9842-BD18-3530E0B3D0FB}" destId="{05642885-BB39-BE40-B79B-EF6EE992CE9B}" srcOrd="6" destOrd="0" presId="urn:microsoft.com/office/officeart/2005/8/layout/cycle5"/>
    <dgm:cxn modelId="{10A24F7A-F4A8-7F48-8FDB-488C3EFF0042}" type="presParOf" srcId="{08135F6E-32D6-9842-BD18-3530E0B3D0FB}" destId="{63CEEED0-5CD6-614F-A4A3-C00D3FB26CB1}" srcOrd="7" destOrd="0" presId="urn:microsoft.com/office/officeart/2005/8/layout/cycle5"/>
    <dgm:cxn modelId="{B0CB3605-9077-7049-BA3A-71165AC142F9}" type="presParOf" srcId="{08135F6E-32D6-9842-BD18-3530E0B3D0FB}" destId="{8F38DE94-6C0A-8B43-BBD1-EAAE52BBFED3}" srcOrd="8" destOrd="0" presId="urn:microsoft.com/office/officeart/2005/8/layout/cycle5"/>
    <dgm:cxn modelId="{E4931057-98E8-F749-A145-D01D1591D187}" type="presParOf" srcId="{08135F6E-32D6-9842-BD18-3530E0B3D0FB}" destId="{A609F821-4D14-A446-BB2E-78253AD4AAFD}" srcOrd="9" destOrd="0" presId="urn:microsoft.com/office/officeart/2005/8/layout/cycle5"/>
    <dgm:cxn modelId="{D37D99FF-9BC4-2642-A21B-091F0DD78949}" type="presParOf" srcId="{08135F6E-32D6-9842-BD18-3530E0B3D0FB}" destId="{D04E426A-DD2D-EC4B-B930-E1FA06A040E4}" srcOrd="10" destOrd="0" presId="urn:microsoft.com/office/officeart/2005/8/layout/cycle5"/>
    <dgm:cxn modelId="{700FD0EC-B626-DE42-98F6-89BA3D4D072C}" type="presParOf" srcId="{08135F6E-32D6-9842-BD18-3530E0B3D0FB}" destId="{954E6DEF-6F75-8B46-9B6E-D79A7EEBD7CE}" srcOrd="11" destOrd="0" presId="urn:microsoft.com/office/officeart/2005/8/layout/cycle5"/>
    <dgm:cxn modelId="{40B91004-3421-044B-9868-EEC0455CFF75}" type="presParOf" srcId="{08135F6E-32D6-9842-BD18-3530E0B3D0FB}" destId="{BDD81EA2-0A6A-104D-A957-6301BEEBF97B}" srcOrd="12" destOrd="0" presId="urn:microsoft.com/office/officeart/2005/8/layout/cycle5"/>
    <dgm:cxn modelId="{AC4BBB62-D6CA-6F4B-A8CA-133B02FDEB16}" type="presParOf" srcId="{08135F6E-32D6-9842-BD18-3530E0B3D0FB}" destId="{EC1BC609-B3AD-1F47-91CD-5381BB5A3738}" srcOrd="13" destOrd="0" presId="urn:microsoft.com/office/officeart/2005/8/layout/cycle5"/>
    <dgm:cxn modelId="{CA84D97B-F8A6-2C41-AA1B-F859B9B0A1DC}" type="presParOf" srcId="{08135F6E-32D6-9842-BD18-3530E0B3D0FB}" destId="{76BD0C58-03DC-4346-97B8-02CD8723BF10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D289D-F95C-5040-A79F-C12531987FCD}">
      <dsp:nvSpPr>
        <dsp:cNvPr id="0" name=""/>
        <dsp:cNvSpPr/>
      </dsp:nvSpPr>
      <dsp:spPr>
        <a:xfrm>
          <a:off x="3289296" y="2725"/>
          <a:ext cx="1689105" cy="9735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Apply all safe transformations</a:t>
          </a:r>
          <a:endParaRPr lang="zh-CN" altLang="en-US" sz="1600" kern="1200" dirty="0"/>
        </a:p>
      </dsp:txBody>
      <dsp:txXfrm>
        <a:off x="3336819" y="50248"/>
        <a:ext cx="1594059" cy="878467"/>
      </dsp:txXfrm>
    </dsp:sp>
    <dsp:sp modelId="{C65E8135-DAEE-274C-BC36-74F8CD8C9BA0}">
      <dsp:nvSpPr>
        <dsp:cNvPr id="0" name=""/>
        <dsp:cNvSpPr/>
      </dsp:nvSpPr>
      <dsp:spPr>
        <a:xfrm>
          <a:off x="2189371" y="489481"/>
          <a:ext cx="3888955" cy="3888955"/>
        </a:xfrm>
        <a:custGeom>
          <a:avLst/>
          <a:gdLst/>
          <a:ahLst/>
          <a:cxnLst/>
          <a:rect l="0" t="0" r="0" b="0"/>
          <a:pathLst>
            <a:path>
              <a:moveTo>
                <a:pt x="2966887" y="290491"/>
              </a:moveTo>
              <a:arcTo wR="1944477" hR="1944477" stAng="18103335" swAng="10972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0E251-043D-8C45-8AA3-7E0633A9D1B8}">
      <dsp:nvSpPr>
        <dsp:cNvPr id="0" name=""/>
        <dsp:cNvSpPr/>
      </dsp:nvSpPr>
      <dsp:spPr>
        <a:xfrm>
          <a:off x="5138604" y="1346326"/>
          <a:ext cx="1689105" cy="9735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Look in table</a:t>
          </a:r>
          <a:endParaRPr lang="zh-CN" altLang="en-US" sz="1600" kern="1200" dirty="0"/>
        </a:p>
      </dsp:txBody>
      <dsp:txXfrm>
        <a:off x="5186127" y="1393849"/>
        <a:ext cx="1594059" cy="878467"/>
      </dsp:txXfrm>
    </dsp:sp>
    <dsp:sp modelId="{4A9DFE9F-2A8F-AA44-ACBC-1388BA65C6C1}">
      <dsp:nvSpPr>
        <dsp:cNvPr id="0" name=""/>
        <dsp:cNvSpPr/>
      </dsp:nvSpPr>
      <dsp:spPr>
        <a:xfrm>
          <a:off x="2189371" y="489481"/>
          <a:ext cx="3888955" cy="3888955"/>
        </a:xfrm>
        <a:custGeom>
          <a:avLst/>
          <a:gdLst/>
          <a:ahLst/>
          <a:cxnLst/>
          <a:rect l="0" t="0" r="0" b="0"/>
          <a:pathLst>
            <a:path>
              <a:moveTo>
                <a:pt x="3884289" y="2079102"/>
              </a:moveTo>
              <a:arcTo wR="1944477" hR="1944477" stAng="21838201" swAng="135963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42885-BB39-BE40-B79B-EF6EE992CE9B}">
      <dsp:nvSpPr>
        <dsp:cNvPr id="0" name=""/>
        <dsp:cNvSpPr/>
      </dsp:nvSpPr>
      <dsp:spPr>
        <a:xfrm>
          <a:off x="4432231" y="3520318"/>
          <a:ext cx="1689105" cy="9735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Done</a:t>
          </a:r>
          <a:endParaRPr lang="zh-CN" altLang="en-US" sz="1600" kern="1200" dirty="0"/>
        </a:p>
      </dsp:txBody>
      <dsp:txXfrm>
        <a:off x="4479754" y="3567841"/>
        <a:ext cx="1594059" cy="878467"/>
      </dsp:txXfrm>
    </dsp:sp>
    <dsp:sp modelId="{8F38DE94-6C0A-8B43-BBD1-EAAE52BBFED3}">
      <dsp:nvSpPr>
        <dsp:cNvPr id="0" name=""/>
        <dsp:cNvSpPr/>
      </dsp:nvSpPr>
      <dsp:spPr>
        <a:xfrm>
          <a:off x="2189371" y="489481"/>
          <a:ext cx="3888955" cy="3888955"/>
        </a:xfrm>
        <a:custGeom>
          <a:avLst/>
          <a:gdLst/>
          <a:ahLst/>
          <a:cxnLst/>
          <a:rect l="0" t="0" r="0" b="0"/>
          <a:pathLst>
            <a:path>
              <a:moveTo>
                <a:pt x="2124432" y="3880610"/>
              </a:moveTo>
              <a:arcTo wR="1944477" hR="1944477" stAng="5081392" swAng="63721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9F821-4D14-A446-BB2E-78253AD4AAFD}">
      <dsp:nvSpPr>
        <dsp:cNvPr id="0" name=""/>
        <dsp:cNvSpPr/>
      </dsp:nvSpPr>
      <dsp:spPr>
        <a:xfrm>
          <a:off x="2146361" y="3520318"/>
          <a:ext cx="1689105" cy="9735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Find  problems</a:t>
          </a:r>
          <a:endParaRPr lang="zh-CN" altLang="en-US" sz="1600" kern="1200" dirty="0"/>
        </a:p>
      </dsp:txBody>
      <dsp:txXfrm>
        <a:off x="2193884" y="3567841"/>
        <a:ext cx="1594059" cy="878467"/>
      </dsp:txXfrm>
    </dsp:sp>
    <dsp:sp modelId="{954E6DEF-6F75-8B46-9B6E-D79A7EEBD7CE}">
      <dsp:nvSpPr>
        <dsp:cNvPr id="0" name=""/>
        <dsp:cNvSpPr/>
      </dsp:nvSpPr>
      <dsp:spPr>
        <a:xfrm>
          <a:off x="2189371" y="489481"/>
          <a:ext cx="3888955" cy="3888955"/>
        </a:xfrm>
        <a:custGeom>
          <a:avLst/>
          <a:gdLst/>
          <a:ahLst/>
          <a:cxnLst/>
          <a:rect l="0" t="0" r="0" b="0"/>
          <a:pathLst>
            <a:path>
              <a:moveTo>
                <a:pt x="206279" y="2816063"/>
              </a:moveTo>
              <a:arcTo wR="1944477" hR="1944477" stAng="9202164" swAng="135963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81EA2-0A6A-104D-A957-6301BEEBF97B}">
      <dsp:nvSpPr>
        <dsp:cNvPr id="0" name=""/>
        <dsp:cNvSpPr/>
      </dsp:nvSpPr>
      <dsp:spPr>
        <a:xfrm>
          <a:off x="1439988" y="1346326"/>
          <a:ext cx="1689105" cy="9735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Apply heuristic transformations</a:t>
          </a:r>
          <a:endParaRPr lang="zh-CN" altLang="en-US" sz="1600" kern="1200" dirty="0"/>
        </a:p>
      </dsp:txBody>
      <dsp:txXfrm>
        <a:off x="1487511" y="1393849"/>
        <a:ext cx="1594059" cy="878467"/>
      </dsp:txXfrm>
    </dsp:sp>
    <dsp:sp modelId="{76BD0C58-03DC-4346-97B8-02CD8723BF10}">
      <dsp:nvSpPr>
        <dsp:cNvPr id="0" name=""/>
        <dsp:cNvSpPr/>
      </dsp:nvSpPr>
      <dsp:spPr>
        <a:xfrm>
          <a:off x="2189371" y="489481"/>
          <a:ext cx="3888955" cy="3888955"/>
        </a:xfrm>
        <a:custGeom>
          <a:avLst/>
          <a:gdLst/>
          <a:ahLst/>
          <a:cxnLst/>
          <a:rect l="0" t="0" r="0" b="0"/>
          <a:pathLst>
            <a:path>
              <a:moveTo>
                <a:pt x="454699" y="694856"/>
              </a:moveTo>
              <a:arcTo wR="1944477" hR="1944477" stAng="13199389" swAng="109727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20.04.17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20.04.17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64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73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45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80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9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4" Type="http://schemas.openxmlformats.org/officeDocument/2006/relationships/image" Target="../media/image9.gif"/><Relationship Id="rId5" Type="http://schemas.openxmlformats.org/officeDocument/2006/relationships/image" Target="../media/image10.gif"/><Relationship Id="rId6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sz="4400" b="1" dirty="0"/>
              <a:t>Goal Trees and Problem </a:t>
            </a:r>
            <a:r>
              <a:rPr lang="en-US" sz="4400" b="1" dirty="0" smtClean="0"/>
              <a:t>Solving</a:t>
            </a:r>
            <a:r>
              <a:rPr lang="ru-RU" sz="4400" b="1" dirty="0" smtClean="0"/>
              <a:t>:</a:t>
            </a:r>
            <a:r>
              <a:rPr lang="en-US" sz="4400" b="1" dirty="0" smtClean="0"/>
              <a:t> </a:t>
            </a:r>
            <a:r>
              <a:rPr lang="en-US" sz="4400" b="1" dirty="0" smtClean="0">
                <a:latin typeface="Arial"/>
                <a:cs typeface="Arial"/>
              </a:rPr>
              <a:t>Contributors’ Slides</a:t>
            </a:r>
            <a:r>
              <a:rPr lang="ru-RU" sz="4400" b="1" dirty="0" smtClean="0">
                <a:latin typeface="Arial"/>
                <a:cs typeface="Arial"/>
              </a:rPr>
              <a:t> </a:t>
            </a:r>
            <a:endParaRPr lang="ru-RU" sz="4400" dirty="0">
              <a:latin typeface="Arial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en-US" sz="2100" dirty="0" smtClean="0"/>
              <a:t>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000"/>
              <a:t>Problem reduction tree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498475" y="5953333"/>
            <a:ext cx="2179200" cy="61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i="1">
                <a:solidFill>
                  <a:schemeClr val="accent1"/>
                </a:solidFill>
              </a:rPr>
              <a:t>Михайлишин А.В.</a:t>
            </a:r>
          </a:p>
        </p:txBody>
      </p:sp>
      <p:sp>
        <p:nvSpPr>
          <p:cNvPr id="31" name="Shape 31"/>
          <p:cNvSpPr/>
          <p:nvPr/>
        </p:nvSpPr>
        <p:spPr>
          <a:xfrm>
            <a:off x="1536900" y="17850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1536900" y="27336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974200" y="37915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1536900" y="37915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2099600" y="37915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1851000" y="49777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2413700" y="4977767"/>
            <a:ext cx="314100" cy="418800"/>
          </a:xfrm>
          <a:prstGeom prst="ellipse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>
            <a:stCxn id="31" idx="4"/>
            <a:endCxn id="32" idx="0"/>
          </p:cNvCxnSpPr>
          <p:nvPr/>
        </p:nvCxnSpPr>
        <p:spPr>
          <a:xfrm>
            <a:off x="1693950" y="2203867"/>
            <a:ext cx="0" cy="5300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39"/>
          <p:cNvCxnSpPr>
            <a:stCxn id="32" idx="4"/>
            <a:endCxn id="33" idx="0"/>
          </p:cNvCxnSpPr>
          <p:nvPr/>
        </p:nvCxnSpPr>
        <p:spPr>
          <a:xfrm flipH="1">
            <a:off x="1131150" y="3152467"/>
            <a:ext cx="562800" cy="63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0" name="Shape 40"/>
          <p:cNvCxnSpPr>
            <a:stCxn id="32" idx="4"/>
            <a:endCxn id="34" idx="0"/>
          </p:cNvCxnSpPr>
          <p:nvPr/>
        </p:nvCxnSpPr>
        <p:spPr>
          <a:xfrm>
            <a:off x="1693950" y="3152467"/>
            <a:ext cx="0" cy="63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1" name="Shape 41"/>
          <p:cNvCxnSpPr>
            <a:stCxn id="32" idx="4"/>
            <a:endCxn id="35" idx="0"/>
          </p:cNvCxnSpPr>
          <p:nvPr/>
        </p:nvCxnSpPr>
        <p:spPr>
          <a:xfrm>
            <a:off x="1693950" y="3152467"/>
            <a:ext cx="562800" cy="6392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2" name="Shape 42"/>
          <p:cNvCxnSpPr>
            <a:stCxn id="35" idx="4"/>
            <a:endCxn id="36" idx="0"/>
          </p:cNvCxnSpPr>
          <p:nvPr/>
        </p:nvCxnSpPr>
        <p:spPr>
          <a:xfrm flipH="1">
            <a:off x="2007950" y="4210367"/>
            <a:ext cx="248700" cy="767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43" name="Shape 43"/>
          <p:cNvCxnSpPr>
            <a:stCxn id="35" idx="4"/>
            <a:endCxn id="37" idx="0"/>
          </p:cNvCxnSpPr>
          <p:nvPr/>
        </p:nvCxnSpPr>
        <p:spPr>
          <a:xfrm>
            <a:off x="2256650" y="4210367"/>
            <a:ext cx="314100" cy="767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44" name="Shape 44"/>
          <p:cNvSpPr txBox="1"/>
          <p:nvPr/>
        </p:nvSpPr>
        <p:spPr>
          <a:xfrm>
            <a:off x="386550" y="2130600"/>
            <a:ext cx="744600" cy="7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AND 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NODE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2727800" y="3262800"/>
            <a:ext cx="744600" cy="76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OR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NODE</a:t>
            </a:r>
          </a:p>
        </p:txBody>
      </p:sp>
      <p:sp>
        <p:nvSpPr>
          <p:cNvPr id="46" name="Shape 46"/>
          <p:cNvSpPr/>
          <p:nvPr/>
        </p:nvSpPr>
        <p:spPr>
          <a:xfrm>
            <a:off x="730889" y="2859768"/>
            <a:ext cx="806025" cy="177633"/>
          </a:xfrm>
          <a:custGeom>
            <a:avLst/>
            <a:gdLst/>
            <a:ahLst/>
            <a:cxnLst/>
            <a:rect l="0" t="0" r="0" b="0"/>
            <a:pathLst>
              <a:path w="32241" h="5329" extrusionOk="0">
                <a:moveTo>
                  <a:pt x="0" y="0"/>
                </a:moveTo>
                <a:cubicBezTo>
                  <a:pt x="1138" y="865"/>
                  <a:pt x="1456" y="4645"/>
                  <a:pt x="6830" y="5192"/>
                </a:cubicBezTo>
                <a:cubicBezTo>
                  <a:pt x="12203" y="5738"/>
                  <a:pt x="28005" y="3597"/>
                  <a:pt x="32241" y="3279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sp>
      <p:sp>
        <p:nvSpPr>
          <p:cNvPr id="47" name="Shape 47"/>
          <p:cNvSpPr txBox="1"/>
          <p:nvPr/>
        </p:nvSpPr>
        <p:spPr>
          <a:xfrm>
            <a:off x="4378450" y="2559200"/>
            <a:ext cx="3299100" cy="251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Problem reduction tree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</a:t>
            </a:r>
          </a:p>
          <a:p>
            <a:pPr marL="457200" lvl="0" indent="-342900" rtl="0">
              <a:spcBef>
                <a:spcPts val="0"/>
              </a:spcBef>
              <a:buSzPct val="100000"/>
              <a:buChar char="●"/>
            </a:pPr>
            <a:r>
              <a:rPr lang="en" sz="1800"/>
              <a:t>AND / OR tree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marL="457200" lvl="0" indent="-342900">
              <a:spcBef>
                <a:spcPts val="0"/>
              </a:spcBef>
              <a:buSzPct val="100000"/>
              <a:buChar char="●"/>
            </a:pPr>
            <a:r>
              <a:rPr lang="en" sz="1800"/>
              <a:t>Goal tree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/>
          <p:nvPr/>
        </p:nvSpPr>
        <p:spPr>
          <a:xfrm rot="-5400000">
            <a:off x="1646950" y="3236265"/>
            <a:ext cx="94000" cy="300600"/>
          </a:xfrm>
          <a:prstGeom prst="moon">
            <a:avLst>
              <a:gd name="adj" fmla="val 46254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/>
          <p:nvPr/>
        </p:nvSpPr>
        <p:spPr>
          <a:xfrm>
            <a:off x="2370238" y="3476345"/>
            <a:ext cx="478150" cy="394367"/>
          </a:xfrm>
          <a:custGeom>
            <a:avLst/>
            <a:gdLst/>
            <a:ahLst/>
            <a:cxnLst/>
            <a:rect l="0" t="0" r="0" b="0"/>
            <a:pathLst>
              <a:path w="19126" h="11831" extrusionOk="0">
                <a:moveTo>
                  <a:pt x="19126" y="3088"/>
                </a:moveTo>
                <a:cubicBezTo>
                  <a:pt x="17577" y="2632"/>
                  <a:pt x="13023" y="-1101"/>
                  <a:pt x="9836" y="356"/>
                </a:cubicBezTo>
                <a:cubicBezTo>
                  <a:pt x="6648" y="1813"/>
                  <a:pt x="1639" y="9918"/>
                  <a:pt x="0" y="11831"/>
                </a:cubicBezTo>
              </a:path>
            </a:pathLst>
          </a:cu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sp>
    </p:spTree>
    <p:extLst>
      <p:ext uri="{BB962C8B-B14F-4D97-AF65-F5344CB8AC3E}">
        <p14:creationId xmlns:p14="http://schemas.microsoft.com/office/powerpoint/2010/main" val="392978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Символьное интегрирование</a:t>
            </a:r>
            <a:endParaRPr lang="ru-RU" sz="18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2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Символьное интегрирование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640" y="3910339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ClrTx/>
              <a:buSzPct val="100000"/>
            </a:pPr>
            <a:r>
              <a:rPr lang="ru-RU" sz="2000" dirty="0" smtClean="0"/>
              <a:t>Простые правила : вынесение константы, сумма интегралов </a:t>
            </a:r>
            <a:r>
              <a:rPr lang="ru-RU" sz="2000" dirty="0" err="1" smtClean="0"/>
              <a:t>итд</a:t>
            </a:r>
            <a:r>
              <a:rPr lang="ru-RU" sz="2000" dirty="0" smtClean="0"/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Tx/>
              <a:buSzPct val="100000"/>
            </a:pPr>
            <a:r>
              <a:rPr lang="ru-RU" sz="2000" dirty="0" smtClean="0"/>
              <a:t>Эвристические правила: различные преобразования тригонометрии, замены переменных </a:t>
            </a:r>
            <a:r>
              <a:rPr lang="ru-RU" sz="2000" dirty="0" err="1" smtClean="0"/>
              <a:t>итд</a:t>
            </a:r>
            <a:r>
              <a:rPr lang="ru-RU" sz="2000" dirty="0" smtClean="0"/>
              <a:t>.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Tx/>
              <a:buSzPct val="100000"/>
            </a:pPr>
            <a:r>
              <a:rPr lang="ru-RU" sz="2000" dirty="0" smtClean="0"/>
              <a:t>Комбинации применения правил образуют дерево возможных решений.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8473" y="1885826"/>
            <a:ext cx="1793174" cy="819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Применить простые правила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55230" y="1647863"/>
            <a:ext cx="1793174" cy="819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Конец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63333" y="1885826"/>
            <a:ext cx="1793174" cy="819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Интеграл табличный ?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55230" y="3095379"/>
            <a:ext cx="1793174" cy="819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Выбрать интеграл для решения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8472" y="3090943"/>
            <a:ext cx="1919631" cy="81939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Применить эвристические правила</a:t>
            </a:r>
            <a:endParaRPr lang="ru-RU" dirty="0">
              <a:latin typeface="Arial"/>
              <a:cs typeface="Arial"/>
            </a:endParaRPr>
          </a:p>
        </p:txBody>
      </p:sp>
      <p:cxnSp>
        <p:nvCxnSpPr>
          <p:cNvPr id="12" name="Прямая со стрелкой 11"/>
          <p:cNvCxnSpPr>
            <a:stCxn id="5" idx="3"/>
            <a:endCxn id="9" idx="1"/>
          </p:cNvCxnSpPr>
          <p:nvPr/>
        </p:nvCxnSpPr>
        <p:spPr>
          <a:xfrm>
            <a:off x="2291647" y="2295525"/>
            <a:ext cx="37168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3"/>
            <a:endCxn id="8" idx="1"/>
          </p:cNvCxnSpPr>
          <p:nvPr/>
        </p:nvCxnSpPr>
        <p:spPr>
          <a:xfrm flipV="1">
            <a:off x="4456507" y="2057562"/>
            <a:ext cx="698723" cy="2379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3"/>
            <a:endCxn id="10" idx="1"/>
          </p:cNvCxnSpPr>
          <p:nvPr/>
        </p:nvCxnSpPr>
        <p:spPr>
          <a:xfrm>
            <a:off x="4456507" y="2295525"/>
            <a:ext cx="698723" cy="12095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1"/>
            <a:endCxn id="11" idx="3"/>
          </p:cNvCxnSpPr>
          <p:nvPr/>
        </p:nvCxnSpPr>
        <p:spPr>
          <a:xfrm flipH="1" flipV="1">
            <a:off x="2418103" y="3500642"/>
            <a:ext cx="2737127" cy="44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1" idx="0"/>
            <a:endCxn id="5" idx="2"/>
          </p:cNvCxnSpPr>
          <p:nvPr/>
        </p:nvCxnSpPr>
        <p:spPr>
          <a:xfrm flipH="1" flipV="1">
            <a:off x="1395060" y="2705223"/>
            <a:ext cx="63228" cy="385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61754" y="1820797"/>
            <a:ext cx="488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да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05867" y="2566244"/>
            <a:ext cx="54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нет</a:t>
            </a:r>
            <a:endParaRPr lang="ru-RU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55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ymbolic </a:t>
            </a:r>
            <a:r>
              <a:rPr lang="en-US" dirty="0"/>
              <a:t>integration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accent3"/>
                </a:solidFill>
              </a:rPr>
              <a:t>Savostin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2082800"/>
            <a:ext cx="1816100" cy="12827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Apply all safe transforms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97200" y="2082800"/>
            <a:ext cx="1816100" cy="12827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Look in table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Ромб 4"/>
          <p:cNvSpPr/>
          <p:nvPr/>
        </p:nvSpPr>
        <p:spPr>
          <a:xfrm>
            <a:off x="5232400" y="2082800"/>
            <a:ext cx="1816100" cy="1282700"/>
          </a:xfrm>
          <a:prstGeom prst="diamond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Done?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лыбающееся лицо 5"/>
          <p:cNvSpPr/>
          <p:nvPr/>
        </p:nvSpPr>
        <p:spPr>
          <a:xfrm>
            <a:off x="7829782" y="2476500"/>
            <a:ext cx="577009" cy="495300"/>
          </a:xfrm>
          <a:prstGeom prst="smileyFac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97200" y="3784600"/>
            <a:ext cx="1816100" cy="12827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Find problem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2000" y="3784600"/>
            <a:ext cx="1816100" cy="12827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Apply </a:t>
            </a:r>
            <a:r>
              <a:rPr lang="en-US" smtClean="0">
                <a:solidFill>
                  <a:schemeClr val="tx1"/>
                </a:solidFill>
              </a:rPr>
              <a:t>heuristic transform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3" idx="3"/>
            <a:endCxn id="9" idx="1"/>
          </p:cNvCxnSpPr>
          <p:nvPr/>
        </p:nvCxnSpPr>
        <p:spPr>
          <a:xfrm>
            <a:off x="2578100" y="272415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1"/>
          </p:cNvCxnSpPr>
          <p:nvPr/>
        </p:nvCxnSpPr>
        <p:spPr>
          <a:xfrm>
            <a:off x="4813300" y="272415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2"/>
          </p:cNvCxnSpPr>
          <p:nvPr/>
        </p:nvCxnSpPr>
        <p:spPr>
          <a:xfrm>
            <a:off x="7048500" y="2724150"/>
            <a:ext cx="78128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2"/>
            <a:endCxn id="10" idx="3"/>
          </p:cNvCxnSpPr>
          <p:nvPr/>
        </p:nvCxnSpPr>
        <p:spPr>
          <a:xfrm rot="5400000">
            <a:off x="4946650" y="3232150"/>
            <a:ext cx="1060450" cy="132715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1"/>
            <a:endCxn id="11" idx="3"/>
          </p:cNvCxnSpPr>
          <p:nvPr/>
        </p:nvCxnSpPr>
        <p:spPr>
          <a:xfrm flipH="1">
            <a:off x="2578100" y="442595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1" idx="0"/>
            <a:endCxn id="3" idx="2"/>
          </p:cNvCxnSpPr>
          <p:nvPr/>
        </p:nvCxnSpPr>
        <p:spPr>
          <a:xfrm flipV="1">
            <a:off x="1670050" y="3365500"/>
            <a:ext cx="0" cy="4191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949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Line 1"/>
          <p:cNvSpPr/>
          <p:nvPr/>
        </p:nvSpPr>
        <p:spPr>
          <a:xfrm>
            <a:off x="7132320" y="3840480"/>
            <a:ext cx="822960" cy="36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Line 2"/>
          <p:cNvSpPr/>
          <p:nvPr/>
        </p:nvSpPr>
        <p:spPr>
          <a:xfrm flipH="1">
            <a:off x="4937760" y="4095360"/>
            <a:ext cx="1188720" cy="84240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3"/>
          <p:cNvSpPr/>
          <p:nvPr/>
        </p:nvSpPr>
        <p:spPr>
          <a:xfrm>
            <a:off x="498600" y="484200"/>
            <a:ext cx="7555320" cy="111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Symbolic integration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8298720" y="6249240"/>
            <a:ext cx="5529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5"/>
          <p:cNvSpPr/>
          <p:nvPr/>
        </p:nvSpPr>
        <p:spPr>
          <a:xfrm>
            <a:off x="498600" y="6249240"/>
            <a:ext cx="61218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6"/>
          <p:cNvSpPr/>
          <p:nvPr/>
        </p:nvSpPr>
        <p:spPr>
          <a:xfrm>
            <a:off x="640080" y="2468880"/>
            <a:ext cx="1645200" cy="1005120"/>
          </a:xfrm>
          <a:prstGeom prst="rect">
            <a:avLst/>
          </a:prstGeom>
          <a:solidFill>
            <a:srgbClr val="66336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APPLY ALL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SAFE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TRANSFORMS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7"/>
          <p:cNvSpPr/>
          <p:nvPr/>
        </p:nvSpPr>
        <p:spPr>
          <a:xfrm>
            <a:off x="3291840" y="2468880"/>
            <a:ext cx="1645200" cy="1005120"/>
          </a:xfrm>
          <a:prstGeom prst="rect">
            <a:avLst/>
          </a:prstGeom>
          <a:solidFill>
            <a:srgbClr val="66336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LOOK IN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TABLE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8"/>
          <p:cNvSpPr/>
          <p:nvPr/>
        </p:nvSpPr>
        <p:spPr>
          <a:xfrm>
            <a:off x="3291840" y="4389120"/>
            <a:ext cx="1645200" cy="1005120"/>
          </a:xfrm>
          <a:prstGeom prst="rect">
            <a:avLst/>
          </a:prstGeom>
          <a:solidFill>
            <a:srgbClr val="66336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FIND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Line 9"/>
          <p:cNvSpPr/>
          <p:nvPr/>
        </p:nvSpPr>
        <p:spPr>
          <a:xfrm flipV="1">
            <a:off x="1463040" y="3474720"/>
            <a:ext cx="360" cy="91440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10"/>
          <p:cNvSpPr/>
          <p:nvPr/>
        </p:nvSpPr>
        <p:spPr>
          <a:xfrm>
            <a:off x="640080" y="4389120"/>
            <a:ext cx="1645200" cy="1005120"/>
          </a:xfrm>
          <a:prstGeom prst="rect">
            <a:avLst/>
          </a:prstGeom>
          <a:solidFill>
            <a:srgbClr val="66336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APPLY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HEURISTIC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TRANSFORM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1"/>
          <p:cNvSpPr/>
          <p:nvPr/>
        </p:nvSpPr>
        <p:spPr>
          <a:xfrm rot="18900000">
            <a:off x="5659920" y="3191400"/>
            <a:ext cx="1279440" cy="1279440"/>
          </a:xfrm>
          <a:prstGeom prst="rect">
            <a:avLst/>
          </a:prstGeom>
          <a:solidFill>
            <a:srgbClr val="663366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12"/>
          <p:cNvSpPr/>
          <p:nvPr/>
        </p:nvSpPr>
        <p:spPr>
          <a:xfrm>
            <a:off x="5833800" y="3657600"/>
            <a:ext cx="1370880" cy="34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800" b="1" strike="noStrike" spc="-1">
                <a:solidFill>
                  <a:srgbClr val="DDDDDD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DONE?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Line 13"/>
          <p:cNvSpPr/>
          <p:nvPr/>
        </p:nvSpPr>
        <p:spPr>
          <a:xfrm>
            <a:off x="2286000" y="2926080"/>
            <a:ext cx="1005840" cy="36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Line 14"/>
          <p:cNvSpPr/>
          <p:nvPr/>
        </p:nvSpPr>
        <p:spPr>
          <a:xfrm flipH="1">
            <a:off x="2286000" y="4937760"/>
            <a:ext cx="1005840" cy="36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15"/>
          <p:cNvSpPr/>
          <p:nvPr/>
        </p:nvSpPr>
        <p:spPr>
          <a:xfrm>
            <a:off x="5577840" y="4663440"/>
            <a:ext cx="639360" cy="400320"/>
          </a:xfrm>
          <a:prstGeom prst="rect">
            <a:avLst/>
          </a:prstGeom>
          <a:noFill/>
          <a:ln w="547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7360" tIns="72360" rIns="117360" bIns="72360"/>
          <a:lstStyle/>
          <a:p>
            <a:r>
              <a:rPr lang="ru-RU" sz="1800" b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Line 16"/>
          <p:cNvSpPr/>
          <p:nvPr/>
        </p:nvSpPr>
        <p:spPr>
          <a:xfrm>
            <a:off x="4937760" y="2926080"/>
            <a:ext cx="914400" cy="45720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Line 17"/>
          <p:cNvSpPr/>
          <p:nvPr/>
        </p:nvSpPr>
        <p:spPr>
          <a:xfrm>
            <a:off x="1463040" y="1554480"/>
            <a:ext cx="360" cy="914400"/>
          </a:xfrm>
          <a:prstGeom prst="line">
            <a:avLst/>
          </a:prstGeom>
          <a:ln w="54720">
            <a:solidFill>
              <a:srgbClr val="666699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18"/>
          <p:cNvSpPr/>
          <p:nvPr/>
        </p:nvSpPr>
        <p:spPr>
          <a:xfrm>
            <a:off x="7132320" y="3291840"/>
            <a:ext cx="730800" cy="656280"/>
          </a:xfrm>
          <a:prstGeom prst="rect">
            <a:avLst/>
          </a:prstGeom>
          <a:noFill/>
          <a:ln w="547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7360" tIns="72360" rIns="117360" bIns="72360"/>
          <a:lstStyle/>
          <a:p>
            <a:r>
              <a:rPr lang="ru-RU" sz="1800" b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YES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19"/>
          <p:cNvSpPr/>
          <p:nvPr/>
        </p:nvSpPr>
        <p:spPr>
          <a:xfrm>
            <a:off x="8138160" y="3383280"/>
            <a:ext cx="822240" cy="822240"/>
          </a:xfrm>
          <a:prstGeom prst="smileyFace">
            <a:avLst>
              <a:gd name="adj" fmla="val 18520"/>
            </a:avLst>
          </a:prstGeom>
          <a:solidFill>
            <a:srgbClr val="666699"/>
          </a:solidFill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2810185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dirty="0" smtClean="0"/>
              <a:t>Processing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900649"/>
              </p:ext>
            </p:extLst>
          </p:nvPr>
        </p:nvGraphicFramePr>
        <p:xfrm>
          <a:off x="88900" y="1565276"/>
          <a:ext cx="8267699" cy="4560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直线箭头连接符 13"/>
          <p:cNvCxnSpPr/>
          <p:nvPr/>
        </p:nvCxnSpPr>
        <p:spPr>
          <a:xfrm>
            <a:off x="6273800" y="5613400"/>
            <a:ext cx="9525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26300" y="4922837"/>
            <a:ext cx="1509059" cy="150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40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/>
              <a:t>Integral solving algorithm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498475" y="5953333"/>
            <a:ext cx="2179200" cy="61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i="1">
                <a:solidFill>
                  <a:schemeClr val="accent1"/>
                </a:solidFill>
              </a:rPr>
              <a:t>Михайлишин А.В.</a:t>
            </a:r>
          </a:p>
        </p:txBody>
      </p:sp>
      <p:sp>
        <p:nvSpPr>
          <p:cNvPr id="56" name="Shape 56"/>
          <p:cNvSpPr/>
          <p:nvPr/>
        </p:nvSpPr>
        <p:spPr>
          <a:xfrm>
            <a:off x="662575" y="2158467"/>
            <a:ext cx="1926300" cy="12112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Apply all safe transformations</a:t>
            </a:r>
          </a:p>
        </p:txBody>
      </p:sp>
      <p:sp>
        <p:nvSpPr>
          <p:cNvPr id="57" name="Shape 57"/>
          <p:cNvSpPr/>
          <p:nvPr/>
        </p:nvSpPr>
        <p:spPr>
          <a:xfrm>
            <a:off x="3137400" y="2158467"/>
            <a:ext cx="1926300" cy="12112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Look in table</a:t>
            </a:r>
          </a:p>
        </p:txBody>
      </p:sp>
      <p:sp>
        <p:nvSpPr>
          <p:cNvPr id="58" name="Shape 58"/>
          <p:cNvSpPr/>
          <p:nvPr/>
        </p:nvSpPr>
        <p:spPr>
          <a:xfrm>
            <a:off x="5612225" y="2158467"/>
            <a:ext cx="1926300" cy="1211200"/>
          </a:xfrm>
          <a:prstGeom prst="flowChartDecision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Done</a:t>
            </a:r>
          </a:p>
        </p:txBody>
      </p:sp>
      <p:sp>
        <p:nvSpPr>
          <p:cNvPr id="59" name="Shape 59"/>
          <p:cNvSpPr/>
          <p:nvPr/>
        </p:nvSpPr>
        <p:spPr>
          <a:xfrm>
            <a:off x="3685925" y="4338000"/>
            <a:ext cx="1926300" cy="12112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Find problem</a:t>
            </a:r>
          </a:p>
        </p:txBody>
      </p:sp>
      <p:sp>
        <p:nvSpPr>
          <p:cNvPr id="60" name="Shape 60"/>
          <p:cNvSpPr/>
          <p:nvPr/>
        </p:nvSpPr>
        <p:spPr>
          <a:xfrm>
            <a:off x="1211100" y="4338000"/>
            <a:ext cx="1926300" cy="1211200"/>
          </a:xfrm>
          <a:prstGeom prst="rect">
            <a:avLst/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Apply heuristic transformation</a:t>
            </a:r>
          </a:p>
        </p:txBody>
      </p:sp>
      <p:cxnSp>
        <p:nvCxnSpPr>
          <p:cNvPr id="61" name="Shape 61"/>
          <p:cNvCxnSpPr>
            <a:stCxn id="56" idx="3"/>
            <a:endCxn id="57" idx="1"/>
          </p:cNvCxnSpPr>
          <p:nvPr/>
        </p:nvCxnSpPr>
        <p:spPr>
          <a:xfrm>
            <a:off x="2588875" y="2764067"/>
            <a:ext cx="54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2" name="Shape 62"/>
          <p:cNvCxnSpPr>
            <a:stCxn id="57" idx="3"/>
            <a:endCxn id="58" idx="1"/>
          </p:cNvCxnSpPr>
          <p:nvPr/>
        </p:nvCxnSpPr>
        <p:spPr>
          <a:xfrm>
            <a:off x="5063700" y="2764067"/>
            <a:ext cx="54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3" name="Shape 63"/>
          <p:cNvCxnSpPr>
            <a:stCxn id="58" idx="2"/>
            <a:endCxn id="59" idx="3"/>
          </p:cNvCxnSpPr>
          <p:nvPr/>
        </p:nvCxnSpPr>
        <p:spPr>
          <a:xfrm rot="5400000">
            <a:off x="5306725" y="3675017"/>
            <a:ext cx="1574000" cy="963300"/>
          </a:xfrm>
          <a:prstGeom prst="bentConnector2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4" name="Shape 64"/>
          <p:cNvCxnSpPr>
            <a:stCxn id="59" idx="1"/>
            <a:endCxn id="60" idx="3"/>
          </p:cNvCxnSpPr>
          <p:nvPr/>
        </p:nvCxnSpPr>
        <p:spPr>
          <a:xfrm rot="10800000">
            <a:off x="3137525" y="4943600"/>
            <a:ext cx="54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65" name="Shape 65"/>
          <p:cNvCxnSpPr>
            <a:stCxn id="60" idx="0"/>
            <a:endCxn id="56" idx="2"/>
          </p:cNvCxnSpPr>
          <p:nvPr/>
        </p:nvCxnSpPr>
        <p:spPr>
          <a:xfrm rot="10800000">
            <a:off x="1625850" y="3369600"/>
            <a:ext cx="548400" cy="968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6" name="Shape 66"/>
          <p:cNvSpPr/>
          <p:nvPr/>
        </p:nvSpPr>
        <p:spPr>
          <a:xfrm>
            <a:off x="8087050" y="2327067"/>
            <a:ext cx="655500" cy="874000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DBD4EB"/>
              </a:gs>
              <a:gs pos="100000">
                <a:srgbClr val="9180BB"/>
              </a:gs>
            </a:gsLst>
            <a:lin ang="5400012" scaled="0"/>
          </a:gra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7" name="Shape 67"/>
          <p:cNvCxnSpPr>
            <a:stCxn id="58" idx="3"/>
            <a:endCxn id="66" idx="2"/>
          </p:cNvCxnSpPr>
          <p:nvPr/>
        </p:nvCxnSpPr>
        <p:spPr>
          <a:xfrm>
            <a:off x="7538525" y="2764067"/>
            <a:ext cx="54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68" name="Shape 68"/>
          <p:cNvSpPr txBox="1"/>
          <p:nvPr/>
        </p:nvSpPr>
        <p:spPr>
          <a:xfrm>
            <a:off x="7484975" y="2327067"/>
            <a:ext cx="655500" cy="50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YES</a:t>
            </a:r>
          </a:p>
        </p:txBody>
      </p:sp>
      <p:sp>
        <p:nvSpPr>
          <p:cNvPr id="69" name="Shape 69"/>
          <p:cNvSpPr txBox="1"/>
          <p:nvPr/>
        </p:nvSpPr>
        <p:spPr>
          <a:xfrm rot="5400000">
            <a:off x="6326175" y="4172067"/>
            <a:ext cx="874000" cy="37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258578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</a:t>
            </a:r>
            <a:r>
              <a:rPr lang="en-US" dirty="0" smtClean="0"/>
              <a:t>SAINT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8938" y="2729247"/>
            <a:ext cx="2205318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Применить все</a:t>
            </a:r>
          </a:p>
          <a:p>
            <a:pPr algn="ctr"/>
            <a:r>
              <a:rPr lang="ru-RU" dirty="0" smtClean="0">
                <a:latin typeface="Arial"/>
                <a:cs typeface="Arial"/>
              </a:rPr>
              <a:t>безопасные преобразования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1847" y="2729247"/>
            <a:ext cx="2205318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Посмотреть в таблице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31847" y="4664609"/>
            <a:ext cx="2205318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Найти проблему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8938" y="4664609"/>
            <a:ext cx="2205318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Применить эвристические преобразования</a:t>
            </a:r>
          </a:p>
        </p:txBody>
      </p:sp>
      <p:sp>
        <p:nvSpPr>
          <p:cNvPr id="12" name="Шестиугольник 11"/>
          <p:cNvSpPr/>
          <p:nvPr/>
        </p:nvSpPr>
        <p:spPr>
          <a:xfrm>
            <a:off x="6764757" y="2758592"/>
            <a:ext cx="1810871" cy="1084309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>
                <a:latin typeface="Arial"/>
                <a:cs typeface="Arial"/>
              </a:rPr>
              <a:t>Готово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940145" y="3113289"/>
            <a:ext cx="394855" cy="3749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6134012" y="3113289"/>
            <a:ext cx="394855" cy="3749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8736832">
            <a:off x="6386842" y="4437584"/>
            <a:ext cx="833352" cy="45404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flipH="1">
            <a:off x="2939442" y="5001294"/>
            <a:ext cx="395557" cy="3749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6200000">
            <a:off x="1375639" y="4066102"/>
            <a:ext cx="451915" cy="40465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6200000">
            <a:off x="7472764" y="2276566"/>
            <a:ext cx="394855" cy="37491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лыбающееся лицо 18"/>
          <p:cNvSpPr/>
          <p:nvPr/>
        </p:nvSpPr>
        <p:spPr>
          <a:xfrm>
            <a:off x="7482733" y="1749295"/>
            <a:ext cx="374917" cy="3429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88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498600" y="484200"/>
            <a:ext cx="7555320" cy="111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Slagle's SAINT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498600" y="1930320"/>
            <a:ext cx="8092800" cy="431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Knowledge represented as LISP S-expressions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26 elements in the table of integrals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About 12 safe transformations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About 12 heuristic transformations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Average goal tree depth: 3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Goal tree depth in worst case: 7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46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Solved 54 out of 56 hardest problems from final quiz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3"/>
          <p:cNvSpPr/>
          <p:nvPr/>
        </p:nvSpPr>
        <p:spPr>
          <a:xfrm>
            <a:off x="8298720" y="6249240"/>
            <a:ext cx="5529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CustomShape 4"/>
          <p:cNvSpPr/>
          <p:nvPr/>
        </p:nvSpPr>
        <p:spPr>
          <a:xfrm>
            <a:off x="498600" y="6249240"/>
            <a:ext cx="61218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815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/>
                <a:cs typeface="Arial"/>
              </a:rPr>
              <a:t>Знания программы </a:t>
            </a:r>
            <a:r>
              <a:rPr lang="en-US" dirty="0" smtClean="0">
                <a:latin typeface="Arial"/>
                <a:cs typeface="Arial"/>
              </a:rPr>
              <a:t>SAINT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1238" y="2146758"/>
            <a:ext cx="2646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Таблица интегралов (26)</a:t>
            </a:r>
            <a:endParaRPr lang="ru-RU" dirty="0">
              <a:latin typeface="Arial"/>
              <a:cs typeface="Arial"/>
            </a:endParaRPr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3" y="2696556"/>
            <a:ext cx="3132532" cy="31535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45517" y="2146757"/>
            <a:ext cx="377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Безопасные преобразования (12</a:t>
            </a:r>
            <a:r>
              <a:rPr lang="ru-RU" dirty="0" smtClean="0">
                <a:latin typeface="Arial"/>
                <a:cs typeface="Arial"/>
              </a:rPr>
              <a:t>)</a:t>
            </a:r>
            <a:endParaRPr lang="ru-RU" dirty="0">
              <a:latin typeface="Arial"/>
              <a:cs typeface="Arial"/>
            </a:endParaRP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894" y="2797697"/>
            <a:ext cx="4162893" cy="13725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02048" y="4418914"/>
            <a:ext cx="4099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Эвристические преобразования (12)</a:t>
            </a:r>
            <a:endParaRPr lang="ru-RU" dirty="0">
              <a:latin typeface="Arial"/>
              <a:cs typeface="Arial"/>
            </a:endParaRPr>
          </a:p>
        </p:txBody>
      </p:sp>
      <p:pic>
        <p:nvPicPr>
          <p:cNvPr id="11" name="Изображение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005" y="4859178"/>
            <a:ext cx="5363462" cy="722736"/>
          </a:xfrm>
          <a:prstGeom prst="rect">
            <a:avLst/>
          </a:prstGeom>
        </p:spPr>
      </p:pic>
      <p:pic>
        <p:nvPicPr>
          <p:cNvPr id="12" name="Изображение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005" y="5513157"/>
            <a:ext cx="4412150" cy="407589"/>
          </a:xfrm>
          <a:prstGeom prst="rect">
            <a:avLst/>
          </a:prstGeom>
        </p:spPr>
      </p:pic>
      <p:pic>
        <p:nvPicPr>
          <p:cNvPr id="13" name="Изображение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287" y="5906851"/>
            <a:ext cx="5308785" cy="61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7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Термины и основные понятия</a:t>
            </a:r>
            <a:endParaRPr lang="ru-RU" sz="18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6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Safe transformation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charset="0"/>
                          </a:rPr>
                          <m:t>𝑑𝑥</m:t>
                        </m:r>
                        <m:r>
                          <a:rPr lang="en-US" altLang="zh-CN" b="0" i="1" smtClean="0">
                            <a:latin typeface="Cambria Math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ru-RU" altLang="zh-CN" dirty="0"/>
                  <a:t> </a:t>
                </a:r>
                <a:r>
                  <a:rPr lang="en-US" altLang="zh-CN" dirty="0" smtClean="0"/>
                  <a:t>-</a:t>
                </a: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CN" i="1">
                            <a:latin typeface="Cambria Math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𝑐</m:t>
                        </m:r>
                        <m:r>
                          <a:rPr lang="en-US" altLang="zh-CN" i="1">
                            <a:latin typeface="Cambria Math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charset="0"/>
                          </a:rPr>
                          <m:t>𝑑𝑥</m:t>
                        </m:r>
                        <m:r>
                          <a:rPr lang="en-US" altLang="zh-CN" b="0" i="1" smtClean="0">
                            <a:latin typeface="Cambria Math" charset="0"/>
                          </a:rPr>
                          <m:t>=</m:t>
                        </m:r>
                      </m:e>
                    </m:nary>
                    <m:r>
                      <m:rPr>
                        <m:sty m:val="p"/>
                      </m:rPr>
                      <a:rPr lang="en-US" altLang="zh-CN" b="0" i="0" smtClean="0">
                        <a:latin typeface="Cambria Math" charset="0"/>
                      </a:rPr>
                      <m:t>c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CN" i="1">
                            <a:latin typeface="Cambria Math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𝑑𝑥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n-US" altLang="zh-CN" b="0" i="0" smtClean="0">
                            <a:latin typeface="Cambria Math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en-US" altLang="zh-CN" dirty="0"/>
                  <a:t> </a:t>
                </a:r>
                <a14:m>
                  <m:oMath xmlns:m="http://schemas.openxmlformats.org/officeDocument/2006/math" xmlns="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altLang="zh-CN" i="1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ru-RU" altLang="zh-CN" i="1">
                                <a:latin typeface="Cambria Math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altLang="zh-CN" i="1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nary>
                        <m:r>
                          <a:rPr lang="en-US" altLang="zh-CN" b="0" i="1" smtClean="0">
                            <a:latin typeface="Cambria Math" charset="0"/>
                          </a:rPr>
                          <m:t>𝑑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altLang="zh-CN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mr-IN" altLang="zh-CN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𝑝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𝑥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𝑞</m:t>
                            </m:r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</m:d>
                          </m:den>
                        </m:f>
                        <m:r>
                          <a:rPr lang="en-US" altLang="zh-CN" b="0" i="1" smtClean="0">
                            <a:latin typeface="Cambria Math" charset="0"/>
                          </a:rPr>
                          <m:t> −&gt;</m:t>
                        </m:r>
                      </m:e>
                    </m:nary>
                  </m:oMath>
                </a14:m>
                <a:r>
                  <a:rPr lang="en-US" altLang="zh-CN" dirty="0"/>
                  <a:t> </a:t>
                </a:r>
                <a:r>
                  <a:rPr lang="en-US" altLang="zh-CN" dirty="0" smtClean="0"/>
                  <a:t>polynomial </a:t>
                </a:r>
                <a:r>
                  <a:rPr lang="en-US" altLang="zh-CN" dirty="0"/>
                  <a:t>division</a:t>
                </a:r>
                <a:endParaRPr lang="ru-RU" altLang="zh-CN" dirty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  <a:blipFill rotWithShape="0">
                <a:blip r:embed="rId3"/>
                <a:stretch>
                  <a:fillRect t="-15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9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98474" y="484093"/>
            <a:ext cx="7556400" cy="1116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/>
              <a:t>Safe transformations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498475" y="5953333"/>
            <a:ext cx="2179200" cy="61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i="1" dirty="0">
                <a:solidFill>
                  <a:schemeClr val="accent1"/>
                </a:solidFill>
                <a:latin typeface="Arial"/>
                <a:cs typeface="Arial"/>
              </a:rPr>
              <a:t>Михайлишин А.В.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428749" y="1808533"/>
            <a:ext cx="7556400" cy="414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lnSpc>
                <a:spcPct val="90000"/>
              </a:lnSpc>
              <a:spcBef>
                <a:spcPts val="0"/>
              </a:spcBef>
              <a:buAutoNum type="arabicParenR"/>
            </a:pPr>
            <a:endParaRPr sz="2200"/>
          </a:p>
          <a:p>
            <a:pPr lvl="0" rtl="0">
              <a:lnSpc>
                <a:spcPct val="90000"/>
              </a:lnSpc>
              <a:spcBef>
                <a:spcPts val="0"/>
              </a:spcBef>
              <a:buNone/>
            </a:pPr>
            <a:endParaRPr sz="2200"/>
          </a:p>
          <a:p>
            <a:pPr marL="457200" lvl="0" indent="-368300" rtl="0">
              <a:lnSpc>
                <a:spcPct val="90000"/>
              </a:lnSpc>
              <a:spcBef>
                <a:spcPts val="0"/>
              </a:spcBef>
              <a:buAutoNum type="arabicParenR" startAt="2"/>
            </a:pPr>
            <a:endParaRPr sz="2200"/>
          </a:p>
          <a:p>
            <a:pPr lvl="0" rtl="0">
              <a:lnSpc>
                <a:spcPct val="90000"/>
              </a:lnSpc>
              <a:spcBef>
                <a:spcPts val="0"/>
              </a:spcBef>
              <a:buNone/>
            </a:pPr>
            <a:endParaRPr sz="2200"/>
          </a:p>
          <a:p>
            <a:pPr marL="457200" lvl="0" indent="-368300" rtl="0">
              <a:lnSpc>
                <a:spcPct val="90000"/>
              </a:lnSpc>
              <a:spcBef>
                <a:spcPts val="0"/>
              </a:spcBef>
              <a:buAutoNum type="arabicParenR" startAt="3"/>
            </a:pPr>
            <a:endParaRPr sz="2200"/>
          </a:p>
          <a:p>
            <a:pPr lvl="0" rtl="0">
              <a:lnSpc>
                <a:spcPct val="90000"/>
              </a:lnSpc>
              <a:spcBef>
                <a:spcPts val="0"/>
              </a:spcBef>
              <a:buNone/>
            </a:pPr>
            <a:endParaRPr sz="2200"/>
          </a:p>
          <a:p>
            <a:pPr marL="457200" lvl="0" indent="-368300" rtl="0">
              <a:lnSpc>
                <a:spcPct val="90000"/>
              </a:lnSpc>
              <a:spcBef>
                <a:spcPts val="0"/>
              </a:spcBef>
              <a:buAutoNum type="arabicParenR" startAt="4"/>
            </a:pPr>
            <a:endParaRPr sz="2200"/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7799" y="1948200"/>
            <a:ext cx="1868500" cy="498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7799" y="2818933"/>
            <a:ext cx="1750009" cy="498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37801" y="3689667"/>
            <a:ext cx="2178397" cy="498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37800" y="4560401"/>
            <a:ext cx="1581706" cy="49826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/>
        </p:nvSpPr>
        <p:spPr>
          <a:xfrm>
            <a:off x="4077925" y="2119233"/>
            <a:ext cx="3545100" cy="11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/>
              <a:t>Divide this two rule because of computer representation</a:t>
            </a:r>
          </a:p>
        </p:txBody>
      </p:sp>
      <p:cxnSp>
        <p:nvCxnSpPr>
          <p:cNvPr id="82" name="Shape 82"/>
          <p:cNvCxnSpPr/>
          <p:nvPr/>
        </p:nvCxnSpPr>
        <p:spPr>
          <a:xfrm rot="10800000">
            <a:off x="2957550" y="2240467"/>
            <a:ext cx="1284300" cy="4736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3" name="Shape 83"/>
          <p:cNvCxnSpPr/>
          <p:nvPr/>
        </p:nvCxnSpPr>
        <p:spPr>
          <a:xfrm flipH="1">
            <a:off x="2855250" y="2723167"/>
            <a:ext cx="1386600" cy="318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  <p:extLst>
      <p:ext uri="{BB962C8B-B14F-4D97-AF65-F5344CB8AC3E}">
        <p14:creationId xmlns:p14="http://schemas.microsoft.com/office/powerpoint/2010/main" val="1326525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dirty="0" smtClean="0"/>
              <a:t>Heuristic transformation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:r>
                  <a:rPr lang="en-US" dirty="0" smtClean="0"/>
                  <a:t>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  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  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  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cot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  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sec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  f(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US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 charset="0"/>
                          </a:rPr>
                          <m:t>csc</m:t>
                        </m:r>
                      </m:fName>
                      <m:e>
                        <m:r>
                          <a:rPr lang="en-US" b="0" i="1" smtClean="0">
                            <a:latin typeface="Cambria Math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dirty="0" smtClean="0"/>
                  <a:t>)</a:t>
                </a: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zh-CN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𝑡𝑎𝑛𝑥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charset="0"/>
                          </a:rPr>
                          <m:t>𝑑𝑥</m:t>
                        </m:r>
                      </m:e>
                    </m:nary>
                    <m:r>
                      <a:rPr lang="en-US" altLang="zh-CN" b="0" i="1" smtClean="0">
                        <a:latin typeface="Cambria Math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mr-IN" altLang="zh-CN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𝑓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(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𝑦</m:t>
                            </m:r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b="0" i="1" smtClean="0">
                                    <a:latin typeface="Cambria Math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dy</a:t>
                </a:r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r>
                      <a:rPr lang="en-US" altLang="zh-CN" b="0" i="1" smtClean="0">
                        <a:latin typeface="Cambria Math" charset="0"/>
                      </a:rPr>
                      <m:t>1−</m:t>
                    </m:r>
                    <m:sSup>
                      <m:sSupPr>
                        <m:ctrlPr>
                          <a:rPr lang="en-US" altLang="zh-CN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charset="0"/>
                      </a:rPr>
                      <m:t>−&gt;</m:t>
                    </m:r>
                    <m:r>
                      <m:rPr>
                        <m:nor/>
                      </m:rPr>
                      <a:rPr lang="en-US" altLang="zh-CN" dirty="0"/>
                      <m:t>x</m:t>
                    </m:r>
                    <m:r>
                      <m:rPr>
                        <m:nor/>
                      </m:rPr>
                      <a:rPr lang="en-US" altLang="zh-CN" dirty="0"/>
                      <m:t>=</m:t>
                    </m:r>
                    <m:func>
                      <m:func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>
                            <a:latin typeface="Cambria Math" charset="0"/>
                          </a:rPr>
                          <m:t>sin</m:t>
                        </m:r>
                      </m:fName>
                      <m:e>
                        <m:r>
                          <a:rPr lang="en-US" altLang="zh-CN" i="1">
                            <a:latin typeface="Cambria Math" charset="0"/>
                          </a:rPr>
                          <m:t>𝑦</m:t>
                        </m:r>
                      </m:e>
                    </m:func>
                  </m:oMath>
                </a14:m>
                <a:endParaRPr lang="en-US" altLang="zh-CN" dirty="0" smtClean="0"/>
              </a:p>
              <a:p>
                <a:pPr>
                  <a:lnSpc>
                    <a:spcPct val="100000"/>
                  </a:lnSpc>
                  <a:spcBef>
                    <a:spcPts val="1200"/>
                  </a:spcBef>
                  <a:buSzPct val="100000"/>
                </a:pPr>
                <a14:m>
                  <m:oMath xmlns:m="http://schemas.openxmlformats.org/officeDocument/2006/math" xmlns="">
                    <m:r>
                      <a:rPr lang="en-US" altLang="zh-CN" i="1">
                        <a:latin typeface="Cambria Math" charset="0"/>
                      </a:rPr>
                      <m:t>1</m:t>
                    </m:r>
                    <m:r>
                      <a:rPr lang="en-US" altLang="zh-CN" b="0" i="1" smtClean="0">
                        <a:latin typeface="Cambria Math" charset="0"/>
                      </a:rPr>
                      <m:t>+</m:t>
                    </m:r>
                    <m:sSup>
                      <m:sSup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charset="0"/>
                          </a:rPr>
                          <m:t>𝑥</m:t>
                        </m:r>
                      </m:e>
                      <m:sup>
                        <m:r>
                          <a:rPr lang="en-US" altLang="zh-CN" i="1">
                            <a:latin typeface="Cambria Math" charset="0"/>
                          </a:rPr>
                          <m:t>2</m:t>
                        </m:r>
                      </m:sup>
                    </m:sSup>
                    <m:r>
                      <a:rPr lang="en-US" altLang="zh-CN" i="1">
                        <a:latin typeface="Cambria Math" charset="0"/>
                      </a:rPr>
                      <m:t>−&gt;</m:t>
                    </m:r>
                    <m:r>
                      <m:rPr>
                        <m:nor/>
                      </m:rPr>
                      <a:rPr lang="en-US" altLang="zh-CN" dirty="0"/>
                      <m:t>x</m:t>
                    </m:r>
                    <m:r>
                      <m:rPr>
                        <m:nor/>
                      </m:rPr>
                      <a:rPr lang="en-US" altLang="zh-CN" dirty="0"/>
                      <m:t>=</m:t>
                    </m:r>
                    <m:func>
                      <m:funcPr>
                        <m:ctrlPr>
                          <a:rPr lang="en-US" altLang="zh-CN" i="1" dirty="0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i="0" dirty="0" smtClean="0">
                            <a:latin typeface="Cambria Math" charset="0"/>
                          </a:rPr>
                          <m:t>tan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charset="0"/>
                          </a:rPr>
                          <m:t>𝑦</m:t>
                        </m:r>
                      </m:e>
                    </m:func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8473" y="1930400"/>
                <a:ext cx="8093734" cy="4318934"/>
              </a:xfrm>
              <a:blipFill rotWithShape="0">
                <a:blip r:embed="rId3"/>
                <a:stretch>
                  <a:fillRect l="-1356" t="-15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68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3453766" y="2145938"/>
                <a:ext cx="1761382" cy="9779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766" y="2145938"/>
                <a:ext cx="1761382" cy="9779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ymbolic integration (Example)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04495" y="5497335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4" y="6352711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accent3"/>
                </a:solidFill>
              </a:rPr>
              <a:t>Savostin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833647" y="2145938"/>
                <a:ext cx="1587500" cy="9779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47" y="2145938"/>
                <a:ext cx="1587500" cy="9779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6291235" y="2145938"/>
                <a:ext cx="1657399" cy="9779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235" y="2145938"/>
                <a:ext cx="1657399" cy="9779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/>
          <p:cNvCxnSpPr>
            <a:stCxn id="12" idx="3"/>
            <a:endCxn id="24" idx="1"/>
          </p:cNvCxnSpPr>
          <p:nvPr/>
        </p:nvCxnSpPr>
        <p:spPr>
          <a:xfrm>
            <a:off x="2421147" y="2634888"/>
            <a:ext cx="10326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4" idx="3"/>
            <a:endCxn id="25" idx="1"/>
          </p:cNvCxnSpPr>
          <p:nvPr/>
        </p:nvCxnSpPr>
        <p:spPr>
          <a:xfrm>
            <a:off x="5215148" y="2634888"/>
            <a:ext cx="107608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55068" y="2281121"/>
            <a:ext cx="76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436357" y="2285481"/>
            <a:ext cx="76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  <a:endParaRPr lang="ru-RU" dirty="0"/>
          </a:p>
        </p:txBody>
      </p:sp>
      <p:cxnSp>
        <p:nvCxnSpPr>
          <p:cNvPr id="31" name="Прямая со стрелкой 30"/>
          <p:cNvCxnSpPr>
            <a:stCxn id="25" idx="2"/>
            <a:endCxn id="35" idx="0"/>
          </p:cNvCxnSpPr>
          <p:nvPr/>
        </p:nvCxnSpPr>
        <p:spPr>
          <a:xfrm flipH="1">
            <a:off x="7119934" y="3123838"/>
            <a:ext cx="1" cy="7844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Прямоугольник 34"/>
              <p:cNvSpPr/>
              <p:nvPr/>
            </p:nvSpPr>
            <p:spPr>
              <a:xfrm>
                <a:off x="6291234" y="3908242"/>
                <a:ext cx="1657400" cy="8858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234" y="3908242"/>
                <a:ext cx="1657400" cy="88582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6842824" y="3331374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cxnSp>
        <p:nvCxnSpPr>
          <p:cNvPr id="39" name="Прямая со стрелкой 38"/>
          <p:cNvCxnSpPr>
            <a:stCxn id="35" idx="2"/>
            <a:endCxn id="43" idx="0"/>
          </p:cNvCxnSpPr>
          <p:nvPr/>
        </p:nvCxnSpPr>
        <p:spPr>
          <a:xfrm flipH="1">
            <a:off x="6047196" y="4794070"/>
            <a:ext cx="1072738" cy="4429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Прямоугольник 42"/>
              <p:cNvSpPr/>
              <p:nvPr/>
            </p:nvSpPr>
            <p:spPr>
              <a:xfrm>
                <a:off x="5218496" y="5236983"/>
                <a:ext cx="1657400" cy="10074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496" y="5236983"/>
                <a:ext cx="1657400" cy="100740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Прямоугольник 45"/>
              <p:cNvSpPr/>
              <p:nvPr/>
            </p:nvSpPr>
            <p:spPr>
              <a:xfrm>
                <a:off x="7304495" y="5205184"/>
                <a:ext cx="1657399" cy="103920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495" y="5205184"/>
                <a:ext cx="1657399" cy="10392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Прямая со стрелкой 46"/>
          <p:cNvCxnSpPr>
            <a:stCxn id="35" idx="2"/>
            <a:endCxn id="46" idx="0"/>
          </p:cNvCxnSpPr>
          <p:nvPr/>
        </p:nvCxnSpPr>
        <p:spPr>
          <a:xfrm>
            <a:off x="7119934" y="4794070"/>
            <a:ext cx="1013261" cy="4111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43" idx="1"/>
            <a:endCxn id="53" idx="3"/>
          </p:cNvCxnSpPr>
          <p:nvPr/>
        </p:nvCxnSpPr>
        <p:spPr>
          <a:xfrm flipH="1">
            <a:off x="4839096" y="5740686"/>
            <a:ext cx="3794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Прямоугольник 52"/>
              <p:cNvSpPr/>
              <p:nvPr/>
            </p:nvSpPr>
            <p:spPr>
              <a:xfrm>
                <a:off x="3251596" y="5236983"/>
                <a:ext cx="1587500" cy="10074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596" y="5236983"/>
                <a:ext cx="1587500" cy="10074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TextBox 76"/>
          <p:cNvSpPr txBox="1"/>
          <p:nvPr/>
        </p:nvSpPr>
        <p:spPr>
          <a:xfrm>
            <a:off x="2457255" y="5338683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 flipV="1">
            <a:off x="7442453" y="4868453"/>
            <a:ext cx="239513" cy="2039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Прямоугольник 80"/>
              <p:cNvSpPr/>
              <p:nvPr/>
            </p:nvSpPr>
            <p:spPr>
              <a:xfrm>
                <a:off x="639632" y="5241928"/>
                <a:ext cx="2227552" cy="1007406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32" y="5241928"/>
                <a:ext cx="2227552" cy="100740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5244082" y="4793067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cxnSp>
        <p:nvCxnSpPr>
          <p:cNvPr id="110" name="Прямая со стрелкой 109"/>
          <p:cNvCxnSpPr>
            <a:stCxn id="53" idx="1"/>
            <a:endCxn id="81" idx="3"/>
          </p:cNvCxnSpPr>
          <p:nvPr/>
        </p:nvCxnSpPr>
        <p:spPr>
          <a:xfrm flipH="1">
            <a:off x="2867184" y="5740686"/>
            <a:ext cx="384412" cy="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/>
        </p:nvSpPr>
        <p:spPr>
          <a:xfrm>
            <a:off x="6430427" y="1326353"/>
            <a:ext cx="1356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S-safe</a:t>
            </a:r>
          </a:p>
          <a:p>
            <a:pPr algn="ctr"/>
            <a:r>
              <a:rPr lang="en-US" dirty="0" smtClean="0"/>
              <a:t>H-heuristic</a:t>
            </a:r>
            <a:endParaRPr lang="ru-RU" dirty="0"/>
          </a:p>
        </p:txBody>
      </p:sp>
      <p:sp>
        <p:nvSpPr>
          <p:cNvPr id="115" name="TextBox 114"/>
          <p:cNvSpPr txBox="1"/>
          <p:nvPr/>
        </p:nvSpPr>
        <p:spPr>
          <a:xfrm>
            <a:off x="4424028" y="5338683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H</a:t>
            </a:r>
            <a:endParaRPr lang="ru-RU" dirty="0"/>
          </a:p>
        </p:txBody>
      </p:sp>
      <p:cxnSp>
        <p:nvCxnSpPr>
          <p:cNvPr id="116" name="Прямая со стрелкой 115"/>
          <p:cNvCxnSpPr>
            <a:stCxn id="81" idx="0"/>
            <a:endCxn id="119" idx="2"/>
          </p:cNvCxnSpPr>
          <p:nvPr/>
        </p:nvCxnSpPr>
        <p:spPr>
          <a:xfrm flipH="1" flipV="1">
            <a:off x="608520" y="4831524"/>
            <a:ext cx="1144888" cy="4104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Прямоугольник 118"/>
              <p:cNvSpPr/>
              <p:nvPr/>
            </p:nvSpPr>
            <p:spPr>
              <a:xfrm>
                <a:off x="0" y="4198909"/>
                <a:ext cx="1217039" cy="63261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19" name="Прямоугольник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8909"/>
                <a:ext cx="1217039" cy="63261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Прямоугольник 123"/>
              <p:cNvSpPr/>
              <p:nvPr/>
            </p:nvSpPr>
            <p:spPr>
              <a:xfrm>
                <a:off x="1144888" y="3443245"/>
                <a:ext cx="1217039" cy="63261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4" name="Прямоугольник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888" y="3443245"/>
                <a:ext cx="1217039" cy="63261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5" name="Прямоугольник 124"/>
              <p:cNvSpPr/>
              <p:nvPr/>
            </p:nvSpPr>
            <p:spPr>
              <a:xfrm>
                <a:off x="2867184" y="4093982"/>
                <a:ext cx="1325256" cy="63261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/>
                <a:endParaRPr lang="ru-RU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125" name="Прямоугольник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84" y="4093982"/>
                <a:ext cx="1325256" cy="63261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Прямая со стрелкой 126"/>
          <p:cNvCxnSpPr>
            <a:stCxn id="81" idx="0"/>
            <a:endCxn id="125" idx="2"/>
          </p:cNvCxnSpPr>
          <p:nvPr/>
        </p:nvCxnSpPr>
        <p:spPr>
          <a:xfrm flipV="1">
            <a:off x="1753408" y="4726597"/>
            <a:ext cx="1776404" cy="5153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>
            <a:stCxn id="81" idx="0"/>
            <a:endCxn id="124" idx="2"/>
          </p:cNvCxnSpPr>
          <p:nvPr/>
        </p:nvCxnSpPr>
        <p:spPr>
          <a:xfrm flipV="1">
            <a:off x="1753408" y="4075860"/>
            <a:ext cx="0" cy="11660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1876102" y="4719220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137" name="TextBox 136"/>
          <p:cNvSpPr txBox="1"/>
          <p:nvPr/>
        </p:nvSpPr>
        <p:spPr>
          <a:xfrm>
            <a:off x="761426" y="4741631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138" name="TextBox 137"/>
          <p:cNvSpPr txBox="1"/>
          <p:nvPr/>
        </p:nvSpPr>
        <p:spPr>
          <a:xfrm>
            <a:off x="1361055" y="4186748"/>
            <a:ext cx="11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301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968" y="340659"/>
            <a:ext cx="7556313" cy="1116106"/>
          </a:xfrm>
        </p:spPr>
        <p:txBody>
          <a:bodyPr/>
          <a:lstStyle/>
          <a:p>
            <a:r>
              <a:rPr lang="ru-RU" dirty="0" smtClean="0">
                <a:latin typeface="Arial"/>
                <a:cs typeface="Arial"/>
              </a:rPr>
              <a:t>И/ИЛИ дерево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9" name="Прямая со стрелкой 8"/>
          <p:cNvCxnSpPr>
            <a:stCxn id="18" idx="4"/>
            <a:endCxn id="19" idx="0"/>
          </p:cNvCxnSpPr>
          <p:nvPr/>
        </p:nvCxnSpPr>
        <p:spPr>
          <a:xfrm>
            <a:off x="773288" y="2188799"/>
            <a:ext cx="0" cy="101830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97534" y="3331799"/>
            <a:ext cx="602673" cy="1143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97533" y="3388151"/>
            <a:ext cx="0" cy="1143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132516" y="3388151"/>
            <a:ext cx="609597" cy="1086648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672841" y="1939417"/>
            <a:ext cx="200894" cy="2493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/>
              <a:cs typeface="Arial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72841" y="3207108"/>
            <a:ext cx="200894" cy="2493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/>
              <a:cs typeface="Arial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299760" y="4474413"/>
            <a:ext cx="200894" cy="24938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/>
              <a:cs typeface="Arial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3580143" y="2299403"/>
            <a:ext cx="437756" cy="817104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984119" y="2287699"/>
            <a:ext cx="575801" cy="81775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544870" y="3762794"/>
            <a:ext cx="505326" cy="153409"/>
          </a:xfrm>
          <a:custGeom>
            <a:avLst/>
            <a:gdLst>
              <a:gd name="connsiteX0" fmla="*/ 0 w 505326"/>
              <a:gd name="connsiteY0" fmla="*/ 0 h 168460"/>
              <a:gd name="connsiteX1" fmla="*/ 300789 w 505326"/>
              <a:gd name="connsiteY1" fmla="*/ 168442 h 168460"/>
              <a:gd name="connsiteX2" fmla="*/ 505326 w 505326"/>
              <a:gd name="connsiteY2" fmla="*/ 12031 h 16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5326" h="168460">
                <a:moveTo>
                  <a:pt x="0" y="0"/>
                </a:moveTo>
                <a:cubicBezTo>
                  <a:pt x="108284" y="83218"/>
                  <a:pt x="216568" y="166437"/>
                  <a:pt x="300789" y="168442"/>
                </a:cubicBezTo>
                <a:cubicBezTo>
                  <a:pt x="385010" y="170447"/>
                  <a:pt x="505326" y="12031"/>
                  <a:pt x="505326" y="12031"/>
                </a:cubicBezTo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/>
              <a:cs typeface="Arial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0215" y="2920785"/>
            <a:ext cx="88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И узел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9185" y="4079118"/>
            <a:ext cx="120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>
                <a:latin typeface="Arial"/>
                <a:cs typeface="Arial"/>
              </a:rPr>
              <a:t>ИЛИ узел</a:t>
            </a:r>
            <a:endParaRPr lang="ru-RU">
              <a:latin typeface="Arial"/>
              <a:cs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85371" y="2232260"/>
            <a:ext cx="39672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Отношение И между целью и хотя бы 2 подцелями означает, что  достижение всех подцелей приводит к достижению самой цели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85371" y="4412890"/>
            <a:ext cx="39672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Отношение ИЛИ между целью и её подцелями означает, что  достижение какой-либо одной подцели приводит к достижению самой цели</a:t>
            </a:r>
            <a:endParaRPr lang="ru-RU" dirty="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2833443" y="1652895"/>
                <a:ext cx="17472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3443" y="1652895"/>
                <a:ext cx="1747254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 стрелкой 44"/>
          <p:cNvCxnSpPr/>
          <p:nvPr/>
        </p:nvCxnSpPr>
        <p:spPr>
          <a:xfrm>
            <a:off x="1400207" y="4695399"/>
            <a:ext cx="304799" cy="105687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1060769" y="4695399"/>
            <a:ext cx="339438" cy="105687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2439955" y="3158926"/>
                <a:ext cx="9265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955" y="3158926"/>
                <a:ext cx="92651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3521079" y="3146636"/>
                <a:ext cx="1336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079" y="3146636"/>
                <a:ext cx="133688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Полилиния 53"/>
          <p:cNvSpPr/>
          <p:nvPr/>
        </p:nvSpPr>
        <p:spPr>
          <a:xfrm>
            <a:off x="3275379" y="2621248"/>
            <a:ext cx="505326" cy="153409"/>
          </a:xfrm>
          <a:custGeom>
            <a:avLst/>
            <a:gdLst>
              <a:gd name="connsiteX0" fmla="*/ 0 w 505326"/>
              <a:gd name="connsiteY0" fmla="*/ 0 h 168460"/>
              <a:gd name="connsiteX1" fmla="*/ 300789 w 505326"/>
              <a:gd name="connsiteY1" fmla="*/ 168442 h 168460"/>
              <a:gd name="connsiteX2" fmla="*/ 505326 w 505326"/>
              <a:gd name="connsiteY2" fmla="*/ 12031 h 16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5326" h="168460">
                <a:moveTo>
                  <a:pt x="0" y="0"/>
                </a:moveTo>
                <a:cubicBezTo>
                  <a:pt x="108284" y="83218"/>
                  <a:pt x="216568" y="166437"/>
                  <a:pt x="300789" y="168442"/>
                </a:cubicBezTo>
                <a:cubicBezTo>
                  <a:pt x="385010" y="170447"/>
                  <a:pt x="505326" y="12031"/>
                  <a:pt x="505326" y="12031"/>
                </a:cubicBezTo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/>
              <a:cs typeface="Arial"/>
            </a:endParaRPr>
          </a:p>
        </p:txBody>
      </p:sp>
      <p:cxnSp>
        <p:nvCxnSpPr>
          <p:cNvPr id="55" name="Прямая со стрелкой 54"/>
          <p:cNvCxnSpPr>
            <a:endCxn id="60" idx="0"/>
          </p:cNvCxnSpPr>
          <p:nvPr/>
        </p:nvCxnSpPr>
        <p:spPr>
          <a:xfrm>
            <a:off x="3657136" y="4613855"/>
            <a:ext cx="698128" cy="916197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2993753" y="4642460"/>
            <a:ext cx="586168" cy="887592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2984119" y="3974796"/>
                <a:ext cx="2426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119" y="3974796"/>
                <a:ext cx="242692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1896583" y="5521870"/>
                <a:ext cx="1811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6583" y="5521870"/>
                <a:ext cx="181137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622701" y="5530052"/>
                <a:ext cx="1465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/>
                <a:endParaRPr lang="ru-RU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701" y="5530052"/>
                <a:ext cx="146512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742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Risch</a:t>
            </a:r>
            <a:r>
              <a:rPr lang="en-US" dirty="0" smtClean="0"/>
              <a:t> algorithm</a:t>
            </a:r>
            <a:r>
              <a:rPr lang="ru-RU" dirty="0" smtClean="0"/>
              <a:t> (</a:t>
            </a:r>
            <a:r>
              <a:rPr lang="en-US" smtClean="0"/>
              <a:t>AI</a:t>
            </a:r>
            <a:r>
              <a:rPr lang="ru-RU" smtClean="0"/>
              <a:t>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The </a:t>
                </a:r>
                <a:r>
                  <a:rPr lang="en-US" dirty="0" err="1"/>
                  <a:t>Risch</a:t>
                </a:r>
                <a:r>
                  <a:rPr lang="en-US" dirty="0"/>
                  <a:t> algorithm is used to integrate </a:t>
                </a:r>
                <a:r>
                  <a:rPr lang="en-US" dirty="0" smtClean="0"/>
                  <a:t>elementary functions.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 smtClean="0"/>
                  <a:t>Algorithm comes </a:t>
                </a:r>
                <a:r>
                  <a:rPr lang="en-US" dirty="0"/>
                  <a:t>from the behavior of the exponential and logarithm functions under </a:t>
                </a:r>
                <a:r>
                  <a:rPr lang="en-US" dirty="0" smtClean="0"/>
                  <a:t>differentiation</a:t>
                </a:r>
                <a:r>
                  <a:rPr lang="en-US" dirty="0"/>
                  <a:t>:</a:t>
                </a:r>
                <a:endParaRPr lang="en-US" dirty="0" smtClean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𝑔</m:t>
                            </m:r>
                          </m:sup>
                        </m:sSup>
                        <m:r>
                          <a:rPr lang="en-US" b="0" i="1" smtClean="0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i="1">
                            <a:latin typeface="Cambria Math" charset="0"/>
                          </a:rPr>
                          <m:t>+</m:t>
                        </m:r>
                        <m:r>
                          <a:rPr lang="en-US" i="1">
                            <a:latin typeface="Cambria Math" charset="0"/>
                          </a:rPr>
                          <m:t>𝑓</m:t>
                        </m:r>
                        <m:r>
                          <a:rPr lang="en-US" i="1">
                            <a:latin typeface="Cambria Math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charset="0"/>
                      </a:rPr>
                      <m:t>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</a:rPr>
                          <m:t>𝑔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</a:rPr>
                          <m:t>(</m:t>
                        </m:r>
                        <m:r>
                          <a:rPr lang="en-US" i="1">
                            <a:latin typeface="Cambria Math" charset="0"/>
                          </a:rPr>
                          <m:t>𝑓</m:t>
                        </m:r>
                        <m:r>
                          <a:rPr lang="en-US" i="1">
                            <a:latin typeface="Cambria Math" charset="0"/>
                          </a:rPr>
                          <m:t>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(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𝑔</m:t>
                                </m:r>
                              </m:e>
                            </m:func>
                            <m:r>
                              <a:rPr lang="en-US" b="0" i="1" smtClean="0">
                                <a:latin typeface="Cambria Math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i="1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</a:rPr>
                          <m:t>𝑓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𝑔</m:t>
                            </m:r>
                          </m:e>
                        </m:func>
                        <m:r>
                          <a:rPr lang="en-US" i="1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+</m:t>
                    </m:r>
                    <m:r>
                      <a:rPr lang="en-US" b="0" i="1" smtClean="0">
                        <a:latin typeface="Cambria Math" charset="0"/>
                      </a:rPr>
                      <m:t>𝑛𝑓</m:t>
                    </m:r>
                    <m:f>
                      <m:fPr>
                        <m:ctrlPr>
                          <a:rPr lang="mr-I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i="1">
                                <a:latin typeface="Cambria Math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charset="0"/>
                          </a:rPr>
                          <m:t>𝑔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𝑔</m:t>
                            </m:r>
                          </m:e>
                        </m:func>
                        <m:r>
                          <a:rPr lang="en-US" i="1">
                            <a:latin typeface="Cambria Math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5" r="-1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98474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accent3"/>
                </a:solidFill>
              </a:rPr>
              <a:t>Savostin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37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800135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/>
                </a:solidFill>
              </a:rPr>
              <a:t>Вопросы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8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a </a:t>
            </a:r>
            <a:r>
              <a:rPr lang="en-US" dirty="0" smtClean="0"/>
              <a:t>Slagle’s program</a:t>
            </a:r>
            <a:r>
              <a:rPr lang="en-US" dirty="0"/>
              <a:t>, in any sense of the word, intelligent</a:t>
            </a:r>
            <a:r>
              <a:rPr lang="en-US" dirty="0" smtClean="0"/>
              <a:t>?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many tasks out of 56 did the program solve?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637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dirty="0" smtClean="0"/>
              <a:t>Question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369" y="2422525"/>
            <a:ext cx="762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can determine which of two, or many algebraic expressions is easiest to integrate?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0370" y="3570754"/>
            <a:ext cx="762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measure depth of functional composition of these algebraic expressions and choose the </a:t>
            </a:r>
            <a:r>
              <a:rPr lang="zh-CN" altLang="en-US" dirty="0"/>
              <a:t> </a:t>
            </a:r>
            <a:r>
              <a:rPr lang="en-US" altLang="zh-CN" dirty="0" smtClean="0"/>
              <a:t>“shallowest”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4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b="1" smtClean="0">
                <a:solidFill>
                  <a:srgbClr val="663366"/>
                </a:solidFill>
              </a:rPr>
              <a:t>ВСЕМ </a:t>
            </a:r>
            <a:r>
              <a:rPr lang="ru-RU" sz="5400" b="1" dirty="0" smtClean="0">
                <a:solidFill>
                  <a:srgbClr val="663366"/>
                </a:solidFill>
              </a:rPr>
              <a:t>БОЛЬШОЕ СПАСИБО!</a:t>
            </a:r>
            <a:endParaRPr lang="ru-RU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Glossary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Problem reduction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сведение одной задачи к другой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Goal tree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дерево решений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Catechism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руководство (чаще всего в форме вопроса и ответа)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27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Vocabluary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50142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Symbolic integration – </a:t>
            </a:r>
            <a:r>
              <a:rPr lang="ru-RU" dirty="0" smtClean="0"/>
              <a:t>символьное интегрирование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Catechism</a:t>
            </a:r>
            <a:r>
              <a:rPr lang="ru-RU" dirty="0" smtClean="0"/>
              <a:t> – катехизис, краткое изложение, свод правил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Problem reduction</a:t>
            </a:r>
            <a:r>
              <a:rPr lang="ru-RU" dirty="0" smtClean="0"/>
              <a:t> – редукция проблемы, сведение проблемы к более простым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Skill</a:t>
            </a:r>
            <a:r>
              <a:rPr lang="ru-RU" dirty="0" smtClean="0"/>
              <a:t> – навык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accent3"/>
                </a:solidFill>
              </a:rPr>
              <a:t>Savostin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5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Goal tree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дерево целей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Symbolic integration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символьное интегрирование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Calculus -</a:t>
            </a:r>
            <a:r>
              <a:rPr lang="ru-RU" dirty="0" smtClean="0"/>
              <a:t> </a:t>
            </a:r>
            <a:r>
              <a:rPr lang="ru-RU" dirty="0"/>
              <a:t>м</a:t>
            </a:r>
            <a:r>
              <a:rPr lang="ru-RU" dirty="0" smtClean="0"/>
              <a:t>атематический </a:t>
            </a:r>
            <a:r>
              <a:rPr lang="ru-RU" dirty="0"/>
              <a:t>анализ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Problem reduction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упрощение задачи 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70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98600" y="484200"/>
            <a:ext cx="7554240" cy="1113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Глоссарий</a:t>
            </a:r>
            <a:endParaRPr/>
          </a:p>
        </p:txBody>
      </p:sp>
      <p:sp>
        <p:nvSpPr>
          <p:cNvPr id="39" name="CustomShape 2"/>
          <p:cNvSpPr/>
          <p:nvPr/>
        </p:nvSpPr>
        <p:spPr>
          <a:xfrm>
            <a:off x="498600" y="1930320"/>
            <a:ext cx="8091720" cy="431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Trig substitution – тригонометрическая подстановка.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 
Problem reduction – преобразование одной задачи в другую.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Safe/heuristic transformation – надежное/эвристическое преобразование/
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0" name="CustomShape 3"/>
          <p:cNvSpPr/>
          <p:nvPr/>
        </p:nvSpPr>
        <p:spPr>
          <a:xfrm>
            <a:off x="8298720" y="6249240"/>
            <a:ext cx="551880" cy="362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595F7A86-4E9D-4099-A9AC-78219A04C772}" type="slidenum">
              <a:rPr lang="en-US" sz="1400">
                <a:solidFill>
                  <a:srgbClr val="663366"/>
                </a:solidFill>
                <a:latin typeface="Arial"/>
              </a:rPr>
              <a:t>6</a:t>
            </a:fld>
            <a:endParaRPr/>
          </a:p>
        </p:txBody>
      </p:sp>
      <p:sp>
        <p:nvSpPr>
          <p:cNvPr id="41" name="CustomShape 4"/>
          <p:cNvSpPr/>
          <p:nvPr/>
        </p:nvSpPr>
        <p:spPr>
          <a:xfrm>
            <a:off x="498600" y="6249240"/>
            <a:ext cx="6120720" cy="362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0072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8600" y="484200"/>
            <a:ext cx="7554240" cy="1113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Глоссарий</a:t>
            </a: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498600" y="1930320"/>
            <a:ext cx="8091720" cy="4316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Сatechism – изложение в форме вопросов и ответов (катехизис).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Goal tree – дерево целей.
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4" name="CustomShape 3"/>
          <p:cNvSpPr/>
          <p:nvPr/>
        </p:nvSpPr>
        <p:spPr>
          <a:xfrm>
            <a:off x="8298720" y="6249240"/>
            <a:ext cx="551880" cy="362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F0E5D54F-A76F-4EC6-9661-A915331851DE}" type="slidenum">
              <a:rPr lang="en-US" sz="1400">
                <a:solidFill>
                  <a:srgbClr val="663366"/>
                </a:solidFill>
                <a:latin typeface="Arial"/>
              </a:rPr>
              <a:t>7</a:t>
            </a:fld>
            <a:endParaRPr/>
          </a:p>
        </p:txBody>
      </p:sp>
      <p:sp>
        <p:nvSpPr>
          <p:cNvPr id="45" name="CustomShape 4"/>
          <p:cNvSpPr/>
          <p:nvPr/>
        </p:nvSpPr>
        <p:spPr>
          <a:xfrm>
            <a:off x="498600" y="6249240"/>
            <a:ext cx="6120720" cy="362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7569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Дерево целей</a:t>
            </a:r>
            <a:endParaRPr lang="ru-RU" sz="18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4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en-US" dirty="0" smtClean="0"/>
              <a:t>Goal tree (And-or)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910" y="1600200"/>
            <a:ext cx="3901440" cy="2941320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2222500" y="2463800"/>
            <a:ext cx="1727200" cy="88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27100" y="2235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And node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4432300" y="2235200"/>
            <a:ext cx="1371600" cy="317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530600" y="2552700"/>
            <a:ext cx="2286000" cy="850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263900" y="2552700"/>
            <a:ext cx="2540000" cy="7493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81700" y="2463800"/>
            <a:ext cx="118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node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511799" y="3657600"/>
            <a:ext cx="2786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решается, если решается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Q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и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</a:t>
            </a:r>
            <a:endParaRPr lang="ru-RU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, если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Q,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если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Q,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если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8229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2814</TotalTime>
  <Words>1176</Words>
  <Application>Microsoft Macintosh PowerPoint</Application>
  <PresentationFormat>Экран (4:3)</PresentationFormat>
  <Paragraphs>241</Paragraphs>
  <Slides>29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Преимущество</vt:lpstr>
      <vt:lpstr>Goal Trees and Problem Solving: Contributors’ Slides </vt:lpstr>
      <vt:lpstr>Презентация PowerPoint</vt:lpstr>
      <vt:lpstr>Glossary</vt:lpstr>
      <vt:lpstr>Vocabluary</vt:lpstr>
      <vt:lpstr>Глоссарий</vt:lpstr>
      <vt:lpstr>Презентация PowerPoint</vt:lpstr>
      <vt:lpstr>Презентация PowerPoint</vt:lpstr>
      <vt:lpstr>Презентация PowerPoint</vt:lpstr>
      <vt:lpstr> Goal tree (And-or)</vt:lpstr>
      <vt:lpstr>Problem reduction tree</vt:lpstr>
      <vt:lpstr>Презентация PowerPoint</vt:lpstr>
      <vt:lpstr>Символьное интегрирование </vt:lpstr>
      <vt:lpstr>Symbolic integration</vt:lpstr>
      <vt:lpstr>Презентация PowerPoint</vt:lpstr>
      <vt:lpstr>Processing</vt:lpstr>
      <vt:lpstr>Integral solving algorithm</vt:lpstr>
      <vt:lpstr>Программа SAINT</vt:lpstr>
      <vt:lpstr>Презентация PowerPoint</vt:lpstr>
      <vt:lpstr>Знания программы SAINT</vt:lpstr>
      <vt:lpstr>Safe transformation</vt:lpstr>
      <vt:lpstr>Safe transformations</vt:lpstr>
      <vt:lpstr>Heuristic transformation</vt:lpstr>
      <vt:lpstr>Symbolic integration (Example)</vt:lpstr>
      <vt:lpstr>И/ИЛИ дерево</vt:lpstr>
      <vt:lpstr>Risch algorithm (AI)</vt:lpstr>
      <vt:lpstr>Презентация PowerPoint</vt:lpstr>
      <vt:lpstr>Q&amp;A</vt:lpstr>
      <vt:lpstr>Question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Наталья Ефремова</cp:lastModifiedBy>
  <cp:revision>196</cp:revision>
  <cp:lastPrinted>2017-02-02T08:45:40Z</cp:lastPrinted>
  <dcterms:created xsi:type="dcterms:W3CDTF">2017-01-31T11:25:04Z</dcterms:created>
  <dcterms:modified xsi:type="dcterms:W3CDTF">2017-04-20T10:13:17Z</dcterms:modified>
</cp:coreProperties>
</file>